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1CB74-864F-49C4-BE66-05E274FC34FB}" type="datetimeFigureOut">
              <a:rPr lang="zh-TW" altLang="en-US" smtClean="0"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5469-E3D9-43A5-B800-13C0FCFF89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971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38F3D3-5EF8-4478-8E87-74354A982D9A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574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4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308581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7456F-BBB4-4D10-B667-F3255A166E78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575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5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281238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0BC7D-B54C-42EE-A2FE-ECE17BA13367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6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6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26851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___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C35EE-DDCA-4769-878E-997C0E1AED6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08386" name="Rectangle 2"/>
          <p:cNvSpPr>
            <a:spLocks noChangeArrowheads="1"/>
          </p:cNvSpPr>
          <p:nvPr/>
        </p:nvSpPr>
        <p:spPr bwMode="auto">
          <a:xfrm>
            <a:off x="1781175" y="279400"/>
            <a:ext cx="5835650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zh-TW" altLang="en-US" sz="4000">
                <a:solidFill>
                  <a:srgbClr val="CCFF99"/>
                </a:solidFill>
                <a:ea typeface="標楷體" pitchFamily="65" charset="-120"/>
              </a:rPr>
              <a:t>某營造廠</a:t>
            </a:r>
            <a:r>
              <a:rPr kumimoji="0" lang="zh-TW" altLang="en-US" sz="4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背景簡介</a:t>
            </a:r>
            <a:endParaRPr kumimoji="0" lang="zh-TW" altLang="en-US" sz="4000">
              <a:solidFill>
                <a:srgbClr val="FFCC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2564" name="Rectangle 3"/>
          <p:cNvSpPr>
            <a:spLocks noChangeArrowheads="1"/>
          </p:cNvSpPr>
          <p:nvPr/>
        </p:nvSpPr>
        <p:spPr bwMode="auto">
          <a:xfrm>
            <a:off x="457200" y="1371600"/>
            <a:ext cx="8396288" cy="457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營造廠基於能迅速反映市場競爭，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    透由技術研發部門，期望在第一時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    間取得所需技術與知識。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施工與管理人員可即時獲得所需技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    術與知識之支援。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逐年提昇營造廠施工與技術層次。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領先營造業界。</a:t>
            </a:r>
          </a:p>
        </p:txBody>
      </p:sp>
      <p:sp>
        <p:nvSpPr>
          <p:cNvPr id="322565" name="Rectangle 4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0DA9B-45C5-49D0-B56B-8DEEAA45C6E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810434" name="Rectangle 2"/>
          <p:cNvSpPr>
            <a:spLocks noChangeArrowheads="1"/>
          </p:cNvSpPr>
          <p:nvPr/>
        </p:nvSpPr>
        <p:spPr bwMode="auto">
          <a:xfrm>
            <a:off x="2006600" y="503238"/>
            <a:ext cx="5670550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zh-TW" altLang="en-US" sz="4000">
                <a:solidFill>
                  <a:srgbClr val="CCFF99"/>
                </a:solidFill>
                <a:ea typeface="標楷體" pitchFamily="65" charset="-120"/>
              </a:rPr>
              <a:t>某營造廠</a:t>
            </a:r>
            <a:r>
              <a:rPr kumimoji="0" lang="zh-TW" altLang="en-US" sz="4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323588" name="Rectangle 3"/>
          <p:cNvSpPr>
            <a:spLocks noChangeArrowheads="1"/>
          </p:cNvSpPr>
          <p:nvPr/>
        </p:nvSpPr>
        <p:spPr bwMode="auto">
          <a:xfrm>
            <a:off x="442913" y="1903413"/>
            <a:ext cx="8472487" cy="3754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從事先進施工技術的引進。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對新工法及新材料的開發。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改善施工技術及工程品質。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掌握國內外最新設計</a:t>
            </a: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施工規範。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建立施工技術</a:t>
            </a:r>
            <a:r>
              <a:rPr kumimoji="0" lang="en-US" altLang="zh-TW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材料資料庫。</a:t>
            </a:r>
          </a:p>
        </p:txBody>
      </p:sp>
      <p:sp>
        <p:nvSpPr>
          <p:cNvPr id="323589" name="Rectangle 4"/>
          <p:cNvSpPr>
            <a:spLocks noChangeArrowheads="1"/>
          </p:cNvSpPr>
          <p:nvPr/>
        </p:nvSpPr>
        <p:spPr bwMode="auto">
          <a:xfrm rot="-1260837">
            <a:off x="6011863" y="2528888"/>
            <a:ext cx="1535112" cy="45878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FF6600"/>
            </a:solidFill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 algn="ctr"/>
            <a:r>
              <a:rPr kumimoji="0" lang="zh-TW" altLang="en-US" sz="28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增加效率</a:t>
            </a:r>
          </a:p>
        </p:txBody>
      </p:sp>
      <p:sp>
        <p:nvSpPr>
          <p:cNvPr id="323590" name="Rectangle 5"/>
          <p:cNvSpPr>
            <a:spLocks noChangeArrowheads="1"/>
          </p:cNvSpPr>
          <p:nvPr/>
        </p:nvSpPr>
        <p:spPr bwMode="auto">
          <a:xfrm rot="-1260837">
            <a:off x="6146800" y="3833813"/>
            <a:ext cx="1535113" cy="45878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FF6600"/>
            </a:solidFill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 algn="ctr"/>
            <a:r>
              <a:rPr kumimoji="0" lang="zh-TW" altLang="en-US" sz="28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減少錯誤</a:t>
            </a:r>
          </a:p>
        </p:txBody>
      </p:sp>
      <p:sp>
        <p:nvSpPr>
          <p:cNvPr id="323591" name="Rectangle 7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52FB7-93E2-4603-B9BD-5CA829E3E776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12482" name="Rectangle 2"/>
          <p:cNvSpPr>
            <a:spLocks noChangeArrowheads="1"/>
          </p:cNvSpPr>
          <p:nvPr/>
        </p:nvSpPr>
        <p:spPr bwMode="auto">
          <a:xfrm>
            <a:off x="838200" y="469900"/>
            <a:ext cx="7799388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C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ritical </a:t>
            </a: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S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uccess </a:t>
            </a: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F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actor</a:t>
            </a:r>
            <a:r>
              <a:rPr kumimoji="0" lang="en-US" altLang="zh-TW" sz="4800">
                <a:solidFill>
                  <a:srgbClr val="FFCCFF"/>
                </a:solidFill>
                <a:latin typeface="Times New Roman" pitchFamily="18" charset="0"/>
                <a:ea typeface="標楷體" pitchFamily="65" charset="-120"/>
              </a:rPr>
              <a:t>s</a:t>
            </a:r>
          </a:p>
        </p:txBody>
      </p:sp>
      <p:sp>
        <p:nvSpPr>
          <p:cNvPr id="324612" name="Rectangle 3"/>
          <p:cNvSpPr>
            <a:spLocks noChangeArrowheads="1"/>
          </p:cNvSpPr>
          <p:nvPr/>
        </p:nvSpPr>
        <p:spPr bwMode="auto">
          <a:xfrm>
            <a:off x="442913" y="1903413"/>
            <a:ext cx="8472487" cy="3754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優良的工程技術人才。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合作無間的組織團隊。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良好完善的技術溝通機制。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完備的電腦資訊化。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建立施工技術</a:t>
            </a:r>
            <a:r>
              <a:rPr kumimoji="0" lang="en-US" altLang="zh-TW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材料資料庫。</a:t>
            </a:r>
          </a:p>
        </p:txBody>
      </p:sp>
      <p:sp>
        <p:nvSpPr>
          <p:cNvPr id="324613" name="Rectangle 5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32C10-70E5-4859-AB46-DA1C91543487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90600" y="914400"/>
            <a:ext cx="7007225" cy="5422900"/>
            <a:chOff x="1626" y="1602"/>
            <a:chExt cx="2547" cy="1984"/>
          </a:xfrm>
        </p:grpSpPr>
        <p:sp>
          <p:nvSpPr>
            <p:cNvPr id="325638" name="Freeform 3"/>
            <p:cNvSpPr>
              <a:spLocks/>
            </p:cNvSpPr>
            <p:nvPr/>
          </p:nvSpPr>
          <p:spPr bwMode="auto">
            <a:xfrm>
              <a:off x="2932" y="1602"/>
              <a:ext cx="1241" cy="1207"/>
            </a:xfrm>
            <a:custGeom>
              <a:avLst/>
              <a:gdLst>
                <a:gd name="T0" fmla="*/ 0 w 1241"/>
                <a:gd name="T1" fmla="*/ 0 h 1207"/>
                <a:gd name="T2" fmla="*/ 1240 w 1241"/>
                <a:gd name="T3" fmla="*/ 963 h 1207"/>
                <a:gd name="T4" fmla="*/ 1128 w 1241"/>
                <a:gd name="T5" fmla="*/ 972 h 1207"/>
                <a:gd name="T6" fmla="*/ 1125 w 1241"/>
                <a:gd name="T7" fmla="*/ 993 h 1207"/>
                <a:gd name="T8" fmla="*/ 1130 w 1241"/>
                <a:gd name="T9" fmla="*/ 1020 h 1207"/>
                <a:gd name="T10" fmla="*/ 1139 w 1241"/>
                <a:gd name="T11" fmla="*/ 1052 h 1207"/>
                <a:gd name="T12" fmla="*/ 1144 w 1241"/>
                <a:gd name="T13" fmla="*/ 1083 h 1207"/>
                <a:gd name="T14" fmla="*/ 1142 w 1241"/>
                <a:gd name="T15" fmla="*/ 1112 h 1207"/>
                <a:gd name="T16" fmla="*/ 1133 w 1241"/>
                <a:gd name="T17" fmla="*/ 1141 h 1207"/>
                <a:gd name="T18" fmla="*/ 1113 w 1241"/>
                <a:gd name="T19" fmla="*/ 1165 h 1207"/>
                <a:gd name="T20" fmla="*/ 1090 w 1241"/>
                <a:gd name="T21" fmla="*/ 1184 h 1207"/>
                <a:gd name="T22" fmla="*/ 1062 w 1241"/>
                <a:gd name="T23" fmla="*/ 1197 h 1207"/>
                <a:gd name="T24" fmla="*/ 1027 w 1241"/>
                <a:gd name="T25" fmla="*/ 1205 h 1207"/>
                <a:gd name="T26" fmla="*/ 996 w 1241"/>
                <a:gd name="T27" fmla="*/ 1206 h 1207"/>
                <a:gd name="T28" fmla="*/ 969 w 1241"/>
                <a:gd name="T29" fmla="*/ 1203 h 1207"/>
                <a:gd name="T30" fmla="*/ 941 w 1241"/>
                <a:gd name="T31" fmla="*/ 1194 h 1207"/>
                <a:gd name="T32" fmla="*/ 918 w 1241"/>
                <a:gd name="T33" fmla="*/ 1179 h 1207"/>
                <a:gd name="T34" fmla="*/ 897 w 1241"/>
                <a:gd name="T35" fmla="*/ 1157 h 1207"/>
                <a:gd name="T36" fmla="*/ 879 w 1241"/>
                <a:gd name="T37" fmla="*/ 1132 h 1207"/>
                <a:gd name="T38" fmla="*/ 870 w 1241"/>
                <a:gd name="T39" fmla="*/ 1097 h 1207"/>
                <a:gd name="T40" fmla="*/ 874 w 1241"/>
                <a:gd name="T41" fmla="*/ 1063 h 1207"/>
                <a:gd name="T42" fmla="*/ 883 w 1241"/>
                <a:gd name="T43" fmla="*/ 1029 h 1207"/>
                <a:gd name="T44" fmla="*/ 890 w 1241"/>
                <a:gd name="T45" fmla="*/ 994 h 1207"/>
                <a:gd name="T46" fmla="*/ 889 w 1241"/>
                <a:gd name="T47" fmla="*/ 978 h 1207"/>
                <a:gd name="T48" fmla="*/ 680 w 1241"/>
                <a:gd name="T49" fmla="*/ 969 h 1207"/>
                <a:gd name="T50" fmla="*/ 682 w 1241"/>
                <a:gd name="T51" fmla="*/ 912 h 1207"/>
                <a:gd name="T52" fmla="*/ 677 w 1241"/>
                <a:gd name="T53" fmla="*/ 875 h 1207"/>
                <a:gd name="T54" fmla="*/ 669 w 1241"/>
                <a:gd name="T55" fmla="*/ 852 h 1207"/>
                <a:gd name="T56" fmla="*/ 652 w 1241"/>
                <a:gd name="T57" fmla="*/ 834 h 1207"/>
                <a:gd name="T58" fmla="*/ 628 w 1241"/>
                <a:gd name="T59" fmla="*/ 822 h 1207"/>
                <a:gd name="T60" fmla="*/ 599 w 1241"/>
                <a:gd name="T61" fmla="*/ 819 h 1207"/>
                <a:gd name="T62" fmla="*/ 557 w 1241"/>
                <a:gd name="T63" fmla="*/ 821 h 1207"/>
                <a:gd name="T64" fmla="*/ 517 w 1241"/>
                <a:gd name="T65" fmla="*/ 824 h 1207"/>
                <a:gd name="T66" fmla="*/ 476 w 1241"/>
                <a:gd name="T67" fmla="*/ 824 h 1207"/>
                <a:gd name="T68" fmla="*/ 436 w 1241"/>
                <a:gd name="T69" fmla="*/ 817 h 1207"/>
                <a:gd name="T70" fmla="*/ 404 w 1241"/>
                <a:gd name="T71" fmla="*/ 799 h 1207"/>
                <a:gd name="T72" fmla="*/ 386 w 1241"/>
                <a:gd name="T73" fmla="*/ 774 h 1207"/>
                <a:gd name="T74" fmla="*/ 379 w 1241"/>
                <a:gd name="T75" fmla="*/ 740 h 1207"/>
                <a:gd name="T76" fmla="*/ 380 w 1241"/>
                <a:gd name="T77" fmla="*/ 703 h 1207"/>
                <a:gd name="T78" fmla="*/ 374 w 1241"/>
                <a:gd name="T79" fmla="*/ 668 h 1207"/>
                <a:gd name="T80" fmla="*/ 366 w 1241"/>
                <a:gd name="T81" fmla="*/ 647 h 1207"/>
                <a:gd name="T82" fmla="*/ 353 w 1241"/>
                <a:gd name="T83" fmla="*/ 633 h 1207"/>
                <a:gd name="T84" fmla="*/ 323 w 1241"/>
                <a:gd name="T85" fmla="*/ 619 h 1207"/>
                <a:gd name="T86" fmla="*/ 283 w 1241"/>
                <a:gd name="T87" fmla="*/ 608 h 1207"/>
                <a:gd name="T88" fmla="*/ 239 w 1241"/>
                <a:gd name="T89" fmla="*/ 601 h 1207"/>
                <a:gd name="T90" fmla="*/ 206 w 1241"/>
                <a:gd name="T91" fmla="*/ 590 h 1207"/>
                <a:gd name="T92" fmla="*/ 177 w 1241"/>
                <a:gd name="T93" fmla="*/ 574 h 1207"/>
                <a:gd name="T94" fmla="*/ 153 w 1241"/>
                <a:gd name="T95" fmla="*/ 551 h 1207"/>
                <a:gd name="T96" fmla="*/ 138 w 1241"/>
                <a:gd name="T97" fmla="*/ 523 h 1207"/>
                <a:gd name="T98" fmla="*/ 136 w 1241"/>
                <a:gd name="T99" fmla="*/ 492 h 1207"/>
                <a:gd name="T100" fmla="*/ 144 w 1241"/>
                <a:gd name="T101" fmla="*/ 458 h 1207"/>
                <a:gd name="T102" fmla="*/ 152 w 1241"/>
                <a:gd name="T103" fmla="*/ 419 h 1207"/>
                <a:gd name="T104" fmla="*/ 158 w 1241"/>
                <a:gd name="T105" fmla="*/ 383 h 1207"/>
                <a:gd name="T106" fmla="*/ 152 w 1241"/>
                <a:gd name="T107" fmla="*/ 346 h 1207"/>
                <a:gd name="T108" fmla="*/ 137 w 1241"/>
                <a:gd name="T109" fmla="*/ 313 h 1207"/>
                <a:gd name="T110" fmla="*/ 122 w 1241"/>
                <a:gd name="T111" fmla="*/ 292 h 1207"/>
                <a:gd name="T112" fmla="*/ 102 w 1241"/>
                <a:gd name="T113" fmla="*/ 274 h 1207"/>
                <a:gd name="T114" fmla="*/ 80 w 1241"/>
                <a:gd name="T115" fmla="*/ 261 h 1207"/>
                <a:gd name="T116" fmla="*/ 51 w 1241"/>
                <a:gd name="T117" fmla="*/ 252 h 1207"/>
                <a:gd name="T118" fmla="*/ 16 w 1241"/>
                <a:gd name="T119" fmla="*/ 251 h 12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41"/>
                <a:gd name="T181" fmla="*/ 0 h 1207"/>
                <a:gd name="T182" fmla="*/ 1241 w 1241"/>
                <a:gd name="T183" fmla="*/ 1207 h 12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41" h="1207">
                  <a:moveTo>
                    <a:pt x="0" y="251"/>
                  </a:moveTo>
                  <a:lnTo>
                    <a:pt x="0" y="0"/>
                  </a:lnTo>
                  <a:lnTo>
                    <a:pt x="1239" y="0"/>
                  </a:lnTo>
                  <a:lnTo>
                    <a:pt x="1240" y="963"/>
                  </a:lnTo>
                  <a:lnTo>
                    <a:pt x="1132" y="963"/>
                  </a:lnTo>
                  <a:lnTo>
                    <a:pt x="1128" y="972"/>
                  </a:lnTo>
                  <a:lnTo>
                    <a:pt x="1125" y="983"/>
                  </a:lnTo>
                  <a:lnTo>
                    <a:pt x="1125" y="993"/>
                  </a:lnTo>
                  <a:lnTo>
                    <a:pt x="1126" y="1005"/>
                  </a:lnTo>
                  <a:lnTo>
                    <a:pt x="1130" y="1020"/>
                  </a:lnTo>
                  <a:lnTo>
                    <a:pt x="1134" y="1039"/>
                  </a:lnTo>
                  <a:lnTo>
                    <a:pt x="1139" y="1052"/>
                  </a:lnTo>
                  <a:lnTo>
                    <a:pt x="1142" y="1068"/>
                  </a:lnTo>
                  <a:lnTo>
                    <a:pt x="1144" y="1083"/>
                  </a:lnTo>
                  <a:lnTo>
                    <a:pt x="1144" y="1098"/>
                  </a:lnTo>
                  <a:lnTo>
                    <a:pt x="1142" y="1112"/>
                  </a:lnTo>
                  <a:lnTo>
                    <a:pt x="1139" y="1127"/>
                  </a:lnTo>
                  <a:lnTo>
                    <a:pt x="1133" y="1141"/>
                  </a:lnTo>
                  <a:lnTo>
                    <a:pt x="1125" y="1152"/>
                  </a:lnTo>
                  <a:lnTo>
                    <a:pt x="1113" y="1165"/>
                  </a:lnTo>
                  <a:lnTo>
                    <a:pt x="1101" y="1175"/>
                  </a:lnTo>
                  <a:lnTo>
                    <a:pt x="1090" y="1184"/>
                  </a:lnTo>
                  <a:lnTo>
                    <a:pt x="1077" y="1192"/>
                  </a:lnTo>
                  <a:lnTo>
                    <a:pt x="1062" y="1197"/>
                  </a:lnTo>
                  <a:lnTo>
                    <a:pt x="1044" y="1203"/>
                  </a:lnTo>
                  <a:lnTo>
                    <a:pt x="1027" y="1205"/>
                  </a:lnTo>
                  <a:lnTo>
                    <a:pt x="1012" y="1206"/>
                  </a:lnTo>
                  <a:lnTo>
                    <a:pt x="996" y="1206"/>
                  </a:lnTo>
                  <a:lnTo>
                    <a:pt x="981" y="1205"/>
                  </a:lnTo>
                  <a:lnTo>
                    <a:pt x="969" y="1203"/>
                  </a:lnTo>
                  <a:lnTo>
                    <a:pt x="955" y="1198"/>
                  </a:lnTo>
                  <a:lnTo>
                    <a:pt x="941" y="1194"/>
                  </a:lnTo>
                  <a:lnTo>
                    <a:pt x="930" y="1188"/>
                  </a:lnTo>
                  <a:lnTo>
                    <a:pt x="918" y="1179"/>
                  </a:lnTo>
                  <a:lnTo>
                    <a:pt x="907" y="1168"/>
                  </a:lnTo>
                  <a:lnTo>
                    <a:pt x="897" y="1157"/>
                  </a:lnTo>
                  <a:lnTo>
                    <a:pt x="887" y="1145"/>
                  </a:lnTo>
                  <a:lnTo>
                    <a:pt x="879" y="1132"/>
                  </a:lnTo>
                  <a:lnTo>
                    <a:pt x="874" y="1116"/>
                  </a:lnTo>
                  <a:lnTo>
                    <a:pt x="870" y="1097"/>
                  </a:lnTo>
                  <a:lnTo>
                    <a:pt x="870" y="1080"/>
                  </a:lnTo>
                  <a:lnTo>
                    <a:pt x="874" y="1063"/>
                  </a:lnTo>
                  <a:lnTo>
                    <a:pt x="878" y="1046"/>
                  </a:lnTo>
                  <a:lnTo>
                    <a:pt x="883" y="1029"/>
                  </a:lnTo>
                  <a:lnTo>
                    <a:pt x="888" y="1009"/>
                  </a:lnTo>
                  <a:lnTo>
                    <a:pt x="890" y="994"/>
                  </a:lnTo>
                  <a:lnTo>
                    <a:pt x="890" y="986"/>
                  </a:lnTo>
                  <a:lnTo>
                    <a:pt x="889" y="978"/>
                  </a:lnTo>
                  <a:lnTo>
                    <a:pt x="886" y="969"/>
                  </a:lnTo>
                  <a:lnTo>
                    <a:pt x="680" y="969"/>
                  </a:lnTo>
                  <a:lnTo>
                    <a:pt x="683" y="933"/>
                  </a:lnTo>
                  <a:lnTo>
                    <a:pt x="682" y="912"/>
                  </a:lnTo>
                  <a:lnTo>
                    <a:pt x="680" y="893"/>
                  </a:lnTo>
                  <a:lnTo>
                    <a:pt x="677" y="875"/>
                  </a:lnTo>
                  <a:lnTo>
                    <a:pt x="674" y="863"/>
                  </a:lnTo>
                  <a:lnTo>
                    <a:pt x="669" y="852"/>
                  </a:lnTo>
                  <a:lnTo>
                    <a:pt x="662" y="843"/>
                  </a:lnTo>
                  <a:lnTo>
                    <a:pt x="652" y="834"/>
                  </a:lnTo>
                  <a:lnTo>
                    <a:pt x="640" y="826"/>
                  </a:lnTo>
                  <a:lnTo>
                    <a:pt x="628" y="822"/>
                  </a:lnTo>
                  <a:lnTo>
                    <a:pt x="617" y="820"/>
                  </a:lnTo>
                  <a:lnTo>
                    <a:pt x="599" y="819"/>
                  </a:lnTo>
                  <a:lnTo>
                    <a:pt x="577" y="819"/>
                  </a:lnTo>
                  <a:lnTo>
                    <a:pt x="557" y="821"/>
                  </a:lnTo>
                  <a:lnTo>
                    <a:pt x="534" y="822"/>
                  </a:lnTo>
                  <a:lnTo>
                    <a:pt x="517" y="824"/>
                  </a:lnTo>
                  <a:lnTo>
                    <a:pt x="495" y="825"/>
                  </a:lnTo>
                  <a:lnTo>
                    <a:pt x="476" y="824"/>
                  </a:lnTo>
                  <a:lnTo>
                    <a:pt x="460" y="822"/>
                  </a:lnTo>
                  <a:lnTo>
                    <a:pt x="436" y="817"/>
                  </a:lnTo>
                  <a:lnTo>
                    <a:pt x="419" y="809"/>
                  </a:lnTo>
                  <a:lnTo>
                    <a:pt x="404" y="799"/>
                  </a:lnTo>
                  <a:lnTo>
                    <a:pt x="395" y="787"/>
                  </a:lnTo>
                  <a:lnTo>
                    <a:pt x="386" y="774"/>
                  </a:lnTo>
                  <a:lnTo>
                    <a:pt x="380" y="758"/>
                  </a:lnTo>
                  <a:lnTo>
                    <a:pt x="379" y="740"/>
                  </a:lnTo>
                  <a:lnTo>
                    <a:pt x="379" y="719"/>
                  </a:lnTo>
                  <a:lnTo>
                    <a:pt x="380" y="703"/>
                  </a:lnTo>
                  <a:lnTo>
                    <a:pt x="379" y="687"/>
                  </a:lnTo>
                  <a:lnTo>
                    <a:pt x="374" y="668"/>
                  </a:lnTo>
                  <a:lnTo>
                    <a:pt x="371" y="658"/>
                  </a:lnTo>
                  <a:lnTo>
                    <a:pt x="366" y="647"/>
                  </a:lnTo>
                  <a:lnTo>
                    <a:pt x="359" y="639"/>
                  </a:lnTo>
                  <a:lnTo>
                    <a:pt x="353" y="633"/>
                  </a:lnTo>
                  <a:lnTo>
                    <a:pt x="339" y="627"/>
                  </a:lnTo>
                  <a:lnTo>
                    <a:pt x="323" y="619"/>
                  </a:lnTo>
                  <a:lnTo>
                    <a:pt x="304" y="614"/>
                  </a:lnTo>
                  <a:lnTo>
                    <a:pt x="283" y="608"/>
                  </a:lnTo>
                  <a:lnTo>
                    <a:pt x="261" y="604"/>
                  </a:lnTo>
                  <a:lnTo>
                    <a:pt x="239" y="601"/>
                  </a:lnTo>
                  <a:lnTo>
                    <a:pt x="223" y="595"/>
                  </a:lnTo>
                  <a:lnTo>
                    <a:pt x="206" y="590"/>
                  </a:lnTo>
                  <a:lnTo>
                    <a:pt x="188" y="584"/>
                  </a:lnTo>
                  <a:lnTo>
                    <a:pt x="177" y="574"/>
                  </a:lnTo>
                  <a:lnTo>
                    <a:pt x="163" y="562"/>
                  </a:lnTo>
                  <a:lnTo>
                    <a:pt x="153" y="551"/>
                  </a:lnTo>
                  <a:lnTo>
                    <a:pt x="144" y="538"/>
                  </a:lnTo>
                  <a:lnTo>
                    <a:pt x="138" y="523"/>
                  </a:lnTo>
                  <a:lnTo>
                    <a:pt x="136" y="507"/>
                  </a:lnTo>
                  <a:lnTo>
                    <a:pt x="136" y="492"/>
                  </a:lnTo>
                  <a:lnTo>
                    <a:pt x="139" y="478"/>
                  </a:lnTo>
                  <a:lnTo>
                    <a:pt x="144" y="458"/>
                  </a:lnTo>
                  <a:lnTo>
                    <a:pt x="150" y="437"/>
                  </a:lnTo>
                  <a:lnTo>
                    <a:pt x="152" y="419"/>
                  </a:lnTo>
                  <a:lnTo>
                    <a:pt x="156" y="401"/>
                  </a:lnTo>
                  <a:lnTo>
                    <a:pt x="158" y="383"/>
                  </a:lnTo>
                  <a:lnTo>
                    <a:pt x="156" y="363"/>
                  </a:lnTo>
                  <a:lnTo>
                    <a:pt x="152" y="346"/>
                  </a:lnTo>
                  <a:lnTo>
                    <a:pt x="145" y="329"/>
                  </a:lnTo>
                  <a:lnTo>
                    <a:pt x="137" y="313"/>
                  </a:lnTo>
                  <a:lnTo>
                    <a:pt x="127" y="300"/>
                  </a:lnTo>
                  <a:lnTo>
                    <a:pt x="122" y="292"/>
                  </a:lnTo>
                  <a:lnTo>
                    <a:pt x="112" y="283"/>
                  </a:lnTo>
                  <a:lnTo>
                    <a:pt x="102" y="274"/>
                  </a:lnTo>
                  <a:lnTo>
                    <a:pt x="93" y="267"/>
                  </a:lnTo>
                  <a:lnTo>
                    <a:pt x="80" y="261"/>
                  </a:lnTo>
                  <a:lnTo>
                    <a:pt x="67" y="257"/>
                  </a:lnTo>
                  <a:lnTo>
                    <a:pt x="51" y="252"/>
                  </a:lnTo>
                  <a:lnTo>
                    <a:pt x="32" y="251"/>
                  </a:lnTo>
                  <a:lnTo>
                    <a:pt x="16" y="251"/>
                  </a:lnTo>
                  <a:lnTo>
                    <a:pt x="0" y="251"/>
                  </a:lnTo>
                </a:path>
              </a:pathLst>
            </a:custGeom>
            <a:solidFill>
              <a:srgbClr val="FF00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39" name="Freeform 4"/>
            <p:cNvSpPr>
              <a:spLocks/>
            </p:cNvSpPr>
            <p:nvPr/>
          </p:nvSpPr>
          <p:spPr bwMode="auto">
            <a:xfrm>
              <a:off x="2927" y="2564"/>
              <a:ext cx="1246" cy="1011"/>
            </a:xfrm>
            <a:custGeom>
              <a:avLst/>
              <a:gdLst>
                <a:gd name="T0" fmla="*/ 0 w 1246"/>
                <a:gd name="T1" fmla="*/ 1010 h 1011"/>
                <a:gd name="T2" fmla="*/ 1244 w 1246"/>
                <a:gd name="T3" fmla="*/ 0 h 1011"/>
                <a:gd name="T4" fmla="*/ 1127 w 1246"/>
                <a:gd name="T5" fmla="*/ 19 h 1011"/>
                <a:gd name="T6" fmla="*/ 1131 w 1246"/>
                <a:gd name="T7" fmla="*/ 53 h 1011"/>
                <a:gd name="T8" fmla="*/ 1144 w 1246"/>
                <a:gd name="T9" fmla="*/ 98 h 1011"/>
                <a:gd name="T10" fmla="*/ 1147 w 1246"/>
                <a:gd name="T11" fmla="*/ 134 h 1011"/>
                <a:gd name="T12" fmla="*/ 1139 w 1246"/>
                <a:gd name="T13" fmla="*/ 172 h 1011"/>
                <a:gd name="T14" fmla="*/ 1113 w 1246"/>
                <a:gd name="T15" fmla="*/ 204 h 1011"/>
                <a:gd name="T16" fmla="*/ 1081 w 1246"/>
                <a:gd name="T17" fmla="*/ 228 h 1011"/>
                <a:gd name="T18" fmla="*/ 1042 w 1246"/>
                <a:gd name="T19" fmla="*/ 240 h 1011"/>
                <a:gd name="T20" fmla="*/ 987 w 1246"/>
                <a:gd name="T21" fmla="*/ 239 h 1011"/>
                <a:gd name="T22" fmla="*/ 950 w 1246"/>
                <a:gd name="T23" fmla="*/ 231 h 1011"/>
                <a:gd name="T24" fmla="*/ 914 w 1246"/>
                <a:gd name="T25" fmla="*/ 205 h 1011"/>
                <a:gd name="T26" fmla="*/ 889 w 1246"/>
                <a:gd name="T27" fmla="*/ 174 h 1011"/>
                <a:gd name="T28" fmla="*/ 878 w 1246"/>
                <a:gd name="T29" fmla="*/ 141 h 1011"/>
                <a:gd name="T30" fmla="*/ 880 w 1246"/>
                <a:gd name="T31" fmla="*/ 104 h 1011"/>
                <a:gd name="T32" fmla="*/ 889 w 1246"/>
                <a:gd name="T33" fmla="*/ 71 h 1011"/>
                <a:gd name="T34" fmla="*/ 897 w 1246"/>
                <a:gd name="T35" fmla="*/ 36 h 1011"/>
                <a:gd name="T36" fmla="*/ 893 w 1246"/>
                <a:gd name="T37" fmla="*/ 4 h 1011"/>
                <a:gd name="T38" fmla="*/ 687 w 1246"/>
                <a:gd name="T39" fmla="*/ 40 h 1011"/>
                <a:gd name="T40" fmla="*/ 683 w 1246"/>
                <a:gd name="T41" fmla="*/ 85 h 1011"/>
                <a:gd name="T42" fmla="*/ 681 w 1246"/>
                <a:gd name="T43" fmla="*/ 122 h 1011"/>
                <a:gd name="T44" fmla="*/ 672 w 1246"/>
                <a:gd name="T45" fmla="*/ 155 h 1011"/>
                <a:gd name="T46" fmla="*/ 653 w 1246"/>
                <a:gd name="T47" fmla="*/ 176 h 1011"/>
                <a:gd name="T48" fmla="*/ 628 w 1246"/>
                <a:gd name="T49" fmla="*/ 188 h 1011"/>
                <a:gd name="T50" fmla="*/ 599 w 1246"/>
                <a:gd name="T51" fmla="*/ 191 h 1011"/>
                <a:gd name="T52" fmla="*/ 563 w 1246"/>
                <a:gd name="T53" fmla="*/ 189 h 1011"/>
                <a:gd name="T54" fmla="*/ 531 w 1246"/>
                <a:gd name="T55" fmla="*/ 187 h 1011"/>
                <a:gd name="T56" fmla="*/ 490 w 1246"/>
                <a:gd name="T57" fmla="*/ 185 h 1011"/>
                <a:gd name="T58" fmla="*/ 453 w 1246"/>
                <a:gd name="T59" fmla="*/ 189 h 1011"/>
                <a:gd name="T60" fmla="*/ 420 w 1246"/>
                <a:gd name="T61" fmla="*/ 202 h 1011"/>
                <a:gd name="T62" fmla="*/ 395 w 1246"/>
                <a:gd name="T63" fmla="*/ 225 h 1011"/>
                <a:gd name="T64" fmla="*/ 381 w 1246"/>
                <a:gd name="T65" fmla="*/ 253 h 1011"/>
                <a:gd name="T66" fmla="*/ 381 w 1246"/>
                <a:gd name="T67" fmla="*/ 285 h 1011"/>
                <a:gd name="T68" fmla="*/ 381 w 1246"/>
                <a:gd name="T69" fmla="*/ 320 h 1011"/>
                <a:gd name="T70" fmla="*/ 374 w 1246"/>
                <a:gd name="T71" fmla="*/ 349 h 1011"/>
                <a:gd name="T72" fmla="*/ 359 w 1246"/>
                <a:gd name="T73" fmla="*/ 373 h 1011"/>
                <a:gd name="T74" fmla="*/ 328 w 1246"/>
                <a:gd name="T75" fmla="*/ 389 h 1011"/>
                <a:gd name="T76" fmla="*/ 294 w 1246"/>
                <a:gd name="T77" fmla="*/ 399 h 1011"/>
                <a:gd name="T78" fmla="*/ 255 w 1246"/>
                <a:gd name="T79" fmla="*/ 407 h 1011"/>
                <a:gd name="T80" fmla="*/ 219 w 1246"/>
                <a:gd name="T81" fmla="*/ 416 h 1011"/>
                <a:gd name="T82" fmla="*/ 189 w 1246"/>
                <a:gd name="T83" fmla="*/ 428 h 1011"/>
                <a:gd name="T84" fmla="*/ 166 w 1246"/>
                <a:gd name="T85" fmla="*/ 445 h 1011"/>
                <a:gd name="T86" fmla="*/ 147 w 1246"/>
                <a:gd name="T87" fmla="*/ 472 h 1011"/>
                <a:gd name="T88" fmla="*/ 137 w 1246"/>
                <a:gd name="T89" fmla="*/ 505 h 1011"/>
                <a:gd name="T90" fmla="*/ 142 w 1246"/>
                <a:gd name="T91" fmla="*/ 540 h 1011"/>
                <a:gd name="T92" fmla="*/ 152 w 1246"/>
                <a:gd name="T93" fmla="*/ 583 h 1011"/>
                <a:gd name="T94" fmla="*/ 159 w 1246"/>
                <a:gd name="T95" fmla="*/ 619 h 1011"/>
                <a:gd name="T96" fmla="*/ 157 w 1246"/>
                <a:gd name="T97" fmla="*/ 655 h 1011"/>
                <a:gd name="T98" fmla="*/ 147 w 1246"/>
                <a:gd name="T99" fmla="*/ 687 h 1011"/>
                <a:gd name="T100" fmla="*/ 132 w 1246"/>
                <a:gd name="T101" fmla="*/ 719 h 1011"/>
                <a:gd name="T102" fmla="*/ 107 w 1246"/>
                <a:gd name="T103" fmla="*/ 755 h 1011"/>
                <a:gd name="T104" fmla="*/ 83 w 1246"/>
                <a:gd name="T105" fmla="*/ 777 h 1011"/>
                <a:gd name="T106" fmla="*/ 57 w 1246"/>
                <a:gd name="T107" fmla="*/ 791 h 1011"/>
                <a:gd name="T108" fmla="*/ 18 w 1246"/>
                <a:gd name="T109" fmla="*/ 799 h 10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46"/>
                <a:gd name="T166" fmla="*/ 0 h 1011"/>
                <a:gd name="T167" fmla="*/ 1246 w 1246"/>
                <a:gd name="T168" fmla="*/ 1011 h 10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46" h="1011">
                  <a:moveTo>
                    <a:pt x="0" y="799"/>
                  </a:moveTo>
                  <a:lnTo>
                    <a:pt x="0" y="1010"/>
                  </a:lnTo>
                  <a:lnTo>
                    <a:pt x="1245" y="1010"/>
                  </a:lnTo>
                  <a:lnTo>
                    <a:pt x="1244" y="0"/>
                  </a:lnTo>
                  <a:lnTo>
                    <a:pt x="1133" y="0"/>
                  </a:lnTo>
                  <a:lnTo>
                    <a:pt x="1127" y="19"/>
                  </a:lnTo>
                  <a:lnTo>
                    <a:pt x="1127" y="33"/>
                  </a:lnTo>
                  <a:lnTo>
                    <a:pt x="1131" y="53"/>
                  </a:lnTo>
                  <a:lnTo>
                    <a:pt x="1137" y="73"/>
                  </a:lnTo>
                  <a:lnTo>
                    <a:pt x="1144" y="98"/>
                  </a:lnTo>
                  <a:lnTo>
                    <a:pt x="1147" y="117"/>
                  </a:lnTo>
                  <a:lnTo>
                    <a:pt x="1147" y="134"/>
                  </a:lnTo>
                  <a:lnTo>
                    <a:pt x="1145" y="154"/>
                  </a:lnTo>
                  <a:lnTo>
                    <a:pt x="1139" y="172"/>
                  </a:lnTo>
                  <a:lnTo>
                    <a:pt x="1127" y="189"/>
                  </a:lnTo>
                  <a:lnTo>
                    <a:pt x="1113" y="204"/>
                  </a:lnTo>
                  <a:lnTo>
                    <a:pt x="1098" y="218"/>
                  </a:lnTo>
                  <a:lnTo>
                    <a:pt x="1081" y="228"/>
                  </a:lnTo>
                  <a:lnTo>
                    <a:pt x="1061" y="235"/>
                  </a:lnTo>
                  <a:lnTo>
                    <a:pt x="1042" y="240"/>
                  </a:lnTo>
                  <a:lnTo>
                    <a:pt x="1017" y="241"/>
                  </a:lnTo>
                  <a:lnTo>
                    <a:pt x="987" y="239"/>
                  </a:lnTo>
                  <a:lnTo>
                    <a:pt x="967" y="235"/>
                  </a:lnTo>
                  <a:lnTo>
                    <a:pt x="950" y="231"/>
                  </a:lnTo>
                  <a:lnTo>
                    <a:pt x="934" y="221"/>
                  </a:lnTo>
                  <a:lnTo>
                    <a:pt x="914" y="205"/>
                  </a:lnTo>
                  <a:lnTo>
                    <a:pt x="901" y="190"/>
                  </a:lnTo>
                  <a:lnTo>
                    <a:pt x="889" y="174"/>
                  </a:lnTo>
                  <a:lnTo>
                    <a:pt x="882" y="157"/>
                  </a:lnTo>
                  <a:lnTo>
                    <a:pt x="878" y="141"/>
                  </a:lnTo>
                  <a:lnTo>
                    <a:pt x="878" y="122"/>
                  </a:lnTo>
                  <a:lnTo>
                    <a:pt x="880" y="104"/>
                  </a:lnTo>
                  <a:lnTo>
                    <a:pt x="884" y="87"/>
                  </a:lnTo>
                  <a:lnTo>
                    <a:pt x="889" y="71"/>
                  </a:lnTo>
                  <a:lnTo>
                    <a:pt x="894" y="54"/>
                  </a:lnTo>
                  <a:lnTo>
                    <a:pt x="897" y="36"/>
                  </a:lnTo>
                  <a:lnTo>
                    <a:pt x="897" y="21"/>
                  </a:lnTo>
                  <a:lnTo>
                    <a:pt x="893" y="4"/>
                  </a:lnTo>
                  <a:lnTo>
                    <a:pt x="685" y="4"/>
                  </a:lnTo>
                  <a:lnTo>
                    <a:pt x="687" y="40"/>
                  </a:lnTo>
                  <a:lnTo>
                    <a:pt x="685" y="64"/>
                  </a:lnTo>
                  <a:lnTo>
                    <a:pt x="683" y="85"/>
                  </a:lnTo>
                  <a:lnTo>
                    <a:pt x="683" y="103"/>
                  </a:lnTo>
                  <a:lnTo>
                    <a:pt x="681" y="122"/>
                  </a:lnTo>
                  <a:lnTo>
                    <a:pt x="677" y="142"/>
                  </a:lnTo>
                  <a:lnTo>
                    <a:pt x="672" y="155"/>
                  </a:lnTo>
                  <a:lnTo>
                    <a:pt x="664" y="167"/>
                  </a:lnTo>
                  <a:lnTo>
                    <a:pt x="653" y="176"/>
                  </a:lnTo>
                  <a:lnTo>
                    <a:pt x="642" y="184"/>
                  </a:lnTo>
                  <a:lnTo>
                    <a:pt x="628" y="188"/>
                  </a:lnTo>
                  <a:lnTo>
                    <a:pt x="613" y="190"/>
                  </a:lnTo>
                  <a:lnTo>
                    <a:pt x="599" y="191"/>
                  </a:lnTo>
                  <a:lnTo>
                    <a:pt x="580" y="191"/>
                  </a:lnTo>
                  <a:lnTo>
                    <a:pt x="563" y="189"/>
                  </a:lnTo>
                  <a:lnTo>
                    <a:pt x="549" y="188"/>
                  </a:lnTo>
                  <a:lnTo>
                    <a:pt x="531" y="187"/>
                  </a:lnTo>
                  <a:lnTo>
                    <a:pt x="512" y="185"/>
                  </a:lnTo>
                  <a:lnTo>
                    <a:pt x="490" y="185"/>
                  </a:lnTo>
                  <a:lnTo>
                    <a:pt x="472" y="187"/>
                  </a:lnTo>
                  <a:lnTo>
                    <a:pt x="453" y="189"/>
                  </a:lnTo>
                  <a:lnTo>
                    <a:pt x="434" y="195"/>
                  </a:lnTo>
                  <a:lnTo>
                    <a:pt x="420" y="202"/>
                  </a:lnTo>
                  <a:lnTo>
                    <a:pt x="405" y="212"/>
                  </a:lnTo>
                  <a:lnTo>
                    <a:pt x="395" y="225"/>
                  </a:lnTo>
                  <a:lnTo>
                    <a:pt x="386" y="239"/>
                  </a:lnTo>
                  <a:lnTo>
                    <a:pt x="381" y="253"/>
                  </a:lnTo>
                  <a:lnTo>
                    <a:pt x="379" y="269"/>
                  </a:lnTo>
                  <a:lnTo>
                    <a:pt x="381" y="285"/>
                  </a:lnTo>
                  <a:lnTo>
                    <a:pt x="383" y="302"/>
                  </a:lnTo>
                  <a:lnTo>
                    <a:pt x="381" y="320"/>
                  </a:lnTo>
                  <a:lnTo>
                    <a:pt x="378" y="334"/>
                  </a:lnTo>
                  <a:lnTo>
                    <a:pt x="374" y="349"/>
                  </a:lnTo>
                  <a:lnTo>
                    <a:pt x="367" y="363"/>
                  </a:lnTo>
                  <a:lnTo>
                    <a:pt x="359" y="373"/>
                  </a:lnTo>
                  <a:lnTo>
                    <a:pt x="345" y="383"/>
                  </a:lnTo>
                  <a:lnTo>
                    <a:pt x="328" y="389"/>
                  </a:lnTo>
                  <a:lnTo>
                    <a:pt x="311" y="394"/>
                  </a:lnTo>
                  <a:lnTo>
                    <a:pt x="294" y="399"/>
                  </a:lnTo>
                  <a:lnTo>
                    <a:pt x="277" y="403"/>
                  </a:lnTo>
                  <a:lnTo>
                    <a:pt x="255" y="407"/>
                  </a:lnTo>
                  <a:lnTo>
                    <a:pt x="237" y="411"/>
                  </a:lnTo>
                  <a:lnTo>
                    <a:pt x="219" y="416"/>
                  </a:lnTo>
                  <a:lnTo>
                    <a:pt x="204" y="421"/>
                  </a:lnTo>
                  <a:lnTo>
                    <a:pt x="189" y="428"/>
                  </a:lnTo>
                  <a:lnTo>
                    <a:pt x="177" y="436"/>
                  </a:lnTo>
                  <a:lnTo>
                    <a:pt x="166" y="445"/>
                  </a:lnTo>
                  <a:lnTo>
                    <a:pt x="155" y="459"/>
                  </a:lnTo>
                  <a:lnTo>
                    <a:pt x="147" y="472"/>
                  </a:lnTo>
                  <a:lnTo>
                    <a:pt x="141" y="487"/>
                  </a:lnTo>
                  <a:lnTo>
                    <a:pt x="137" y="505"/>
                  </a:lnTo>
                  <a:lnTo>
                    <a:pt x="140" y="522"/>
                  </a:lnTo>
                  <a:lnTo>
                    <a:pt x="142" y="540"/>
                  </a:lnTo>
                  <a:lnTo>
                    <a:pt x="147" y="560"/>
                  </a:lnTo>
                  <a:lnTo>
                    <a:pt x="152" y="583"/>
                  </a:lnTo>
                  <a:lnTo>
                    <a:pt x="157" y="603"/>
                  </a:lnTo>
                  <a:lnTo>
                    <a:pt x="159" y="619"/>
                  </a:lnTo>
                  <a:lnTo>
                    <a:pt x="159" y="634"/>
                  </a:lnTo>
                  <a:lnTo>
                    <a:pt x="157" y="655"/>
                  </a:lnTo>
                  <a:lnTo>
                    <a:pt x="151" y="672"/>
                  </a:lnTo>
                  <a:lnTo>
                    <a:pt x="147" y="687"/>
                  </a:lnTo>
                  <a:lnTo>
                    <a:pt x="141" y="701"/>
                  </a:lnTo>
                  <a:lnTo>
                    <a:pt x="132" y="719"/>
                  </a:lnTo>
                  <a:lnTo>
                    <a:pt x="120" y="740"/>
                  </a:lnTo>
                  <a:lnTo>
                    <a:pt x="107" y="755"/>
                  </a:lnTo>
                  <a:lnTo>
                    <a:pt x="94" y="766"/>
                  </a:lnTo>
                  <a:lnTo>
                    <a:pt x="83" y="777"/>
                  </a:lnTo>
                  <a:lnTo>
                    <a:pt x="70" y="786"/>
                  </a:lnTo>
                  <a:lnTo>
                    <a:pt x="57" y="791"/>
                  </a:lnTo>
                  <a:lnTo>
                    <a:pt x="39" y="795"/>
                  </a:lnTo>
                  <a:lnTo>
                    <a:pt x="18" y="799"/>
                  </a:lnTo>
                  <a:lnTo>
                    <a:pt x="0" y="799"/>
                  </a:lnTo>
                </a:path>
              </a:pathLst>
            </a:custGeom>
            <a:solidFill>
              <a:srgbClr val="0000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0" name="Freeform 5"/>
            <p:cNvSpPr>
              <a:spLocks/>
            </p:cNvSpPr>
            <p:nvPr/>
          </p:nvSpPr>
          <p:spPr bwMode="auto">
            <a:xfrm>
              <a:off x="1688" y="2368"/>
              <a:ext cx="1240" cy="1207"/>
            </a:xfrm>
            <a:custGeom>
              <a:avLst/>
              <a:gdLst>
                <a:gd name="T0" fmla="*/ 1239 w 1240"/>
                <a:gd name="T1" fmla="*/ 1206 h 1207"/>
                <a:gd name="T2" fmla="*/ 0 w 1240"/>
                <a:gd name="T3" fmla="*/ 243 h 1207"/>
                <a:gd name="T4" fmla="*/ 111 w 1240"/>
                <a:gd name="T5" fmla="*/ 235 h 1207"/>
                <a:gd name="T6" fmla="*/ 115 w 1240"/>
                <a:gd name="T7" fmla="*/ 213 h 1207"/>
                <a:gd name="T8" fmla="*/ 109 w 1240"/>
                <a:gd name="T9" fmla="*/ 186 h 1207"/>
                <a:gd name="T10" fmla="*/ 101 w 1240"/>
                <a:gd name="T11" fmla="*/ 154 h 1207"/>
                <a:gd name="T12" fmla="*/ 95 w 1240"/>
                <a:gd name="T13" fmla="*/ 123 h 1207"/>
                <a:gd name="T14" fmla="*/ 96 w 1240"/>
                <a:gd name="T15" fmla="*/ 94 h 1207"/>
                <a:gd name="T16" fmla="*/ 106 w 1240"/>
                <a:gd name="T17" fmla="*/ 65 h 1207"/>
                <a:gd name="T18" fmla="*/ 126 w 1240"/>
                <a:gd name="T19" fmla="*/ 41 h 1207"/>
                <a:gd name="T20" fmla="*/ 149 w 1240"/>
                <a:gd name="T21" fmla="*/ 22 h 1207"/>
                <a:gd name="T22" fmla="*/ 177 w 1240"/>
                <a:gd name="T23" fmla="*/ 8 h 1207"/>
                <a:gd name="T24" fmla="*/ 212 w 1240"/>
                <a:gd name="T25" fmla="*/ 1 h 1207"/>
                <a:gd name="T26" fmla="*/ 244 w 1240"/>
                <a:gd name="T27" fmla="*/ 0 h 1207"/>
                <a:gd name="T28" fmla="*/ 270 w 1240"/>
                <a:gd name="T29" fmla="*/ 4 h 1207"/>
                <a:gd name="T30" fmla="*/ 298 w 1240"/>
                <a:gd name="T31" fmla="*/ 12 h 1207"/>
                <a:gd name="T32" fmla="*/ 321 w 1240"/>
                <a:gd name="T33" fmla="*/ 27 h 1207"/>
                <a:gd name="T34" fmla="*/ 342 w 1240"/>
                <a:gd name="T35" fmla="*/ 50 h 1207"/>
                <a:gd name="T36" fmla="*/ 360 w 1240"/>
                <a:gd name="T37" fmla="*/ 74 h 1207"/>
                <a:gd name="T38" fmla="*/ 369 w 1240"/>
                <a:gd name="T39" fmla="*/ 109 h 1207"/>
                <a:gd name="T40" fmla="*/ 365 w 1240"/>
                <a:gd name="T41" fmla="*/ 143 h 1207"/>
                <a:gd name="T42" fmla="*/ 356 w 1240"/>
                <a:gd name="T43" fmla="*/ 178 h 1207"/>
                <a:gd name="T44" fmla="*/ 348 w 1240"/>
                <a:gd name="T45" fmla="*/ 212 h 1207"/>
                <a:gd name="T46" fmla="*/ 350 w 1240"/>
                <a:gd name="T47" fmla="*/ 228 h 1207"/>
                <a:gd name="T48" fmla="*/ 558 w 1240"/>
                <a:gd name="T49" fmla="*/ 237 h 1207"/>
                <a:gd name="T50" fmla="*/ 553 w 1240"/>
                <a:gd name="T51" fmla="*/ 300 h 1207"/>
                <a:gd name="T52" fmla="*/ 555 w 1240"/>
                <a:gd name="T53" fmla="*/ 338 h 1207"/>
                <a:gd name="T54" fmla="*/ 561 w 1240"/>
                <a:gd name="T55" fmla="*/ 377 h 1207"/>
                <a:gd name="T56" fmla="*/ 575 w 1240"/>
                <a:gd name="T57" fmla="*/ 400 h 1207"/>
                <a:gd name="T58" fmla="*/ 597 w 1240"/>
                <a:gd name="T59" fmla="*/ 417 h 1207"/>
                <a:gd name="T60" fmla="*/ 625 w 1240"/>
                <a:gd name="T61" fmla="*/ 425 h 1207"/>
                <a:gd name="T62" fmla="*/ 657 w 1240"/>
                <a:gd name="T63" fmla="*/ 426 h 1207"/>
                <a:gd name="T64" fmla="*/ 689 w 1240"/>
                <a:gd name="T65" fmla="*/ 423 h 1207"/>
                <a:gd name="T66" fmla="*/ 727 w 1240"/>
                <a:gd name="T67" fmla="*/ 418 h 1207"/>
                <a:gd name="T68" fmla="*/ 767 w 1240"/>
                <a:gd name="T69" fmla="*/ 421 h 1207"/>
                <a:gd name="T70" fmla="*/ 804 w 1240"/>
                <a:gd name="T71" fmla="*/ 430 h 1207"/>
                <a:gd name="T72" fmla="*/ 834 w 1240"/>
                <a:gd name="T73" fmla="*/ 447 h 1207"/>
                <a:gd name="T74" fmla="*/ 852 w 1240"/>
                <a:gd name="T75" fmla="*/ 473 h 1207"/>
                <a:gd name="T76" fmla="*/ 859 w 1240"/>
                <a:gd name="T77" fmla="*/ 503 h 1207"/>
                <a:gd name="T78" fmla="*/ 856 w 1240"/>
                <a:gd name="T79" fmla="*/ 538 h 1207"/>
                <a:gd name="T80" fmla="*/ 859 w 1240"/>
                <a:gd name="T81" fmla="*/ 570 h 1207"/>
                <a:gd name="T82" fmla="*/ 871 w 1240"/>
                <a:gd name="T83" fmla="*/ 598 h 1207"/>
                <a:gd name="T84" fmla="*/ 893 w 1240"/>
                <a:gd name="T85" fmla="*/ 617 h 1207"/>
                <a:gd name="T86" fmla="*/ 928 w 1240"/>
                <a:gd name="T87" fmla="*/ 629 h 1207"/>
                <a:gd name="T88" fmla="*/ 962 w 1240"/>
                <a:gd name="T89" fmla="*/ 638 h 1207"/>
                <a:gd name="T90" fmla="*/ 1001 w 1240"/>
                <a:gd name="T91" fmla="*/ 645 h 1207"/>
                <a:gd name="T92" fmla="*/ 1035 w 1240"/>
                <a:gd name="T93" fmla="*/ 656 h 1207"/>
                <a:gd name="T94" fmla="*/ 1062 w 1240"/>
                <a:gd name="T95" fmla="*/ 671 h 1207"/>
                <a:gd name="T96" fmla="*/ 1084 w 1240"/>
                <a:gd name="T97" fmla="*/ 694 h 1207"/>
                <a:gd name="T98" fmla="*/ 1098 w 1240"/>
                <a:gd name="T99" fmla="*/ 721 h 1207"/>
                <a:gd name="T100" fmla="*/ 1099 w 1240"/>
                <a:gd name="T101" fmla="*/ 758 h 1207"/>
                <a:gd name="T102" fmla="*/ 1092 w 1240"/>
                <a:gd name="T103" fmla="*/ 795 h 1207"/>
                <a:gd name="T104" fmla="*/ 1081 w 1240"/>
                <a:gd name="T105" fmla="*/ 838 h 1207"/>
                <a:gd name="T106" fmla="*/ 1079 w 1240"/>
                <a:gd name="T107" fmla="*/ 869 h 1207"/>
                <a:gd name="T108" fmla="*/ 1086 w 1240"/>
                <a:gd name="T109" fmla="*/ 907 h 1207"/>
                <a:gd name="T110" fmla="*/ 1100 w 1240"/>
                <a:gd name="T111" fmla="*/ 932 h 1207"/>
                <a:gd name="T112" fmla="*/ 1123 w 1240"/>
                <a:gd name="T113" fmla="*/ 960 h 1207"/>
                <a:gd name="T114" fmla="*/ 1153 w 1240"/>
                <a:gd name="T115" fmla="*/ 982 h 1207"/>
                <a:gd name="T116" fmla="*/ 1184 w 1240"/>
                <a:gd name="T117" fmla="*/ 991 h 1207"/>
                <a:gd name="T118" fmla="*/ 1220 w 1240"/>
                <a:gd name="T119" fmla="*/ 995 h 12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40"/>
                <a:gd name="T181" fmla="*/ 0 h 1207"/>
                <a:gd name="T182" fmla="*/ 1240 w 1240"/>
                <a:gd name="T183" fmla="*/ 1207 h 12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40" h="1207">
                  <a:moveTo>
                    <a:pt x="1239" y="994"/>
                  </a:moveTo>
                  <a:lnTo>
                    <a:pt x="1239" y="1206"/>
                  </a:lnTo>
                  <a:lnTo>
                    <a:pt x="1" y="1206"/>
                  </a:lnTo>
                  <a:lnTo>
                    <a:pt x="0" y="243"/>
                  </a:lnTo>
                  <a:lnTo>
                    <a:pt x="107" y="243"/>
                  </a:lnTo>
                  <a:lnTo>
                    <a:pt x="111" y="235"/>
                  </a:lnTo>
                  <a:lnTo>
                    <a:pt x="115" y="223"/>
                  </a:lnTo>
                  <a:lnTo>
                    <a:pt x="115" y="213"/>
                  </a:lnTo>
                  <a:lnTo>
                    <a:pt x="113" y="201"/>
                  </a:lnTo>
                  <a:lnTo>
                    <a:pt x="109" y="186"/>
                  </a:lnTo>
                  <a:lnTo>
                    <a:pt x="105" y="167"/>
                  </a:lnTo>
                  <a:lnTo>
                    <a:pt x="101" y="154"/>
                  </a:lnTo>
                  <a:lnTo>
                    <a:pt x="96" y="138"/>
                  </a:lnTo>
                  <a:lnTo>
                    <a:pt x="95" y="123"/>
                  </a:lnTo>
                  <a:lnTo>
                    <a:pt x="95" y="108"/>
                  </a:lnTo>
                  <a:lnTo>
                    <a:pt x="96" y="94"/>
                  </a:lnTo>
                  <a:lnTo>
                    <a:pt x="101" y="79"/>
                  </a:lnTo>
                  <a:lnTo>
                    <a:pt x="106" y="65"/>
                  </a:lnTo>
                  <a:lnTo>
                    <a:pt x="115" y="54"/>
                  </a:lnTo>
                  <a:lnTo>
                    <a:pt x="126" y="41"/>
                  </a:lnTo>
                  <a:lnTo>
                    <a:pt x="137" y="31"/>
                  </a:lnTo>
                  <a:lnTo>
                    <a:pt x="149" y="22"/>
                  </a:lnTo>
                  <a:lnTo>
                    <a:pt x="162" y="14"/>
                  </a:lnTo>
                  <a:lnTo>
                    <a:pt x="177" y="8"/>
                  </a:lnTo>
                  <a:lnTo>
                    <a:pt x="194" y="4"/>
                  </a:lnTo>
                  <a:lnTo>
                    <a:pt x="212" y="1"/>
                  </a:lnTo>
                  <a:lnTo>
                    <a:pt x="227" y="0"/>
                  </a:lnTo>
                  <a:lnTo>
                    <a:pt x="244" y="0"/>
                  </a:lnTo>
                  <a:lnTo>
                    <a:pt x="259" y="1"/>
                  </a:lnTo>
                  <a:lnTo>
                    <a:pt x="270" y="4"/>
                  </a:lnTo>
                  <a:lnTo>
                    <a:pt x="284" y="8"/>
                  </a:lnTo>
                  <a:lnTo>
                    <a:pt x="298" y="12"/>
                  </a:lnTo>
                  <a:lnTo>
                    <a:pt x="309" y="19"/>
                  </a:lnTo>
                  <a:lnTo>
                    <a:pt x="321" y="27"/>
                  </a:lnTo>
                  <a:lnTo>
                    <a:pt x="332" y="38"/>
                  </a:lnTo>
                  <a:lnTo>
                    <a:pt x="342" y="50"/>
                  </a:lnTo>
                  <a:lnTo>
                    <a:pt x="352" y="62"/>
                  </a:lnTo>
                  <a:lnTo>
                    <a:pt x="360" y="74"/>
                  </a:lnTo>
                  <a:lnTo>
                    <a:pt x="365" y="91"/>
                  </a:lnTo>
                  <a:lnTo>
                    <a:pt x="369" y="109"/>
                  </a:lnTo>
                  <a:lnTo>
                    <a:pt x="369" y="126"/>
                  </a:lnTo>
                  <a:lnTo>
                    <a:pt x="365" y="143"/>
                  </a:lnTo>
                  <a:lnTo>
                    <a:pt x="361" y="160"/>
                  </a:lnTo>
                  <a:lnTo>
                    <a:pt x="356" y="178"/>
                  </a:lnTo>
                  <a:lnTo>
                    <a:pt x="351" y="197"/>
                  </a:lnTo>
                  <a:lnTo>
                    <a:pt x="348" y="212"/>
                  </a:lnTo>
                  <a:lnTo>
                    <a:pt x="348" y="221"/>
                  </a:lnTo>
                  <a:lnTo>
                    <a:pt x="350" y="228"/>
                  </a:lnTo>
                  <a:lnTo>
                    <a:pt x="353" y="237"/>
                  </a:lnTo>
                  <a:lnTo>
                    <a:pt x="558" y="237"/>
                  </a:lnTo>
                  <a:lnTo>
                    <a:pt x="554" y="277"/>
                  </a:lnTo>
                  <a:lnTo>
                    <a:pt x="553" y="300"/>
                  </a:lnTo>
                  <a:lnTo>
                    <a:pt x="554" y="320"/>
                  </a:lnTo>
                  <a:lnTo>
                    <a:pt x="555" y="338"/>
                  </a:lnTo>
                  <a:lnTo>
                    <a:pt x="557" y="357"/>
                  </a:lnTo>
                  <a:lnTo>
                    <a:pt x="561" y="377"/>
                  </a:lnTo>
                  <a:lnTo>
                    <a:pt x="567" y="389"/>
                  </a:lnTo>
                  <a:lnTo>
                    <a:pt x="575" y="400"/>
                  </a:lnTo>
                  <a:lnTo>
                    <a:pt x="584" y="410"/>
                  </a:lnTo>
                  <a:lnTo>
                    <a:pt x="597" y="417"/>
                  </a:lnTo>
                  <a:lnTo>
                    <a:pt x="611" y="423"/>
                  </a:lnTo>
                  <a:lnTo>
                    <a:pt x="625" y="425"/>
                  </a:lnTo>
                  <a:lnTo>
                    <a:pt x="640" y="426"/>
                  </a:lnTo>
                  <a:lnTo>
                    <a:pt x="657" y="426"/>
                  </a:lnTo>
                  <a:lnTo>
                    <a:pt x="676" y="424"/>
                  </a:lnTo>
                  <a:lnTo>
                    <a:pt x="689" y="423"/>
                  </a:lnTo>
                  <a:lnTo>
                    <a:pt x="708" y="421"/>
                  </a:lnTo>
                  <a:lnTo>
                    <a:pt x="727" y="418"/>
                  </a:lnTo>
                  <a:lnTo>
                    <a:pt x="749" y="418"/>
                  </a:lnTo>
                  <a:lnTo>
                    <a:pt x="767" y="421"/>
                  </a:lnTo>
                  <a:lnTo>
                    <a:pt x="785" y="424"/>
                  </a:lnTo>
                  <a:lnTo>
                    <a:pt x="804" y="430"/>
                  </a:lnTo>
                  <a:lnTo>
                    <a:pt x="819" y="437"/>
                  </a:lnTo>
                  <a:lnTo>
                    <a:pt x="834" y="447"/>
                  </a:lnTo>
                  <a:lnTo>
                    <a:pt x="843" y="459"/>
                  </a:lnTo>
                  <a:lnTo>
                    <a:pt x="852" y="473"/>
                  </a:lnTo>
                  <a:lnTo>
                    <a:pt x="857" y="488"/>
                  </a:lnTo>
                  <a:lnTo>
                    <a:pt x="859" y="503"/>
                  </a:lnTo>
                  <a:lnTo>
                    <a:pt x="857" y="521"/>
                  </a:lnTo>
                  <a:lnTo>
                    <a:pt x="856" y="538"/>
                  </a:lnTo>
                  <a:lnTo>
                    <a:pt x="857" y="555"/>
                  </a:lnTo>
                  <a:lnTo>
                    <a:pt x="859" y="570"/>
                  </a:lnTo>
                  <a:lnTo>
                    <a:pt x="865" y="584"/>
                  </a:lnTo>
                  <a:lnTo>
                    <a:pt x="871" y="598"/>
                  </a:lnTo>
                  <a:lnTo>
                    <a:pt x="880" y="608"/>
                  </a:lnTo>
                  <a:lnTo>
                    <a:pt x="893" y="617"/>
                  </a:lnTo>
                  <a:lnTo>
                    <a:pt x="910" y="624"/>
                  </a:lnTo>
                  <a:lnTo>
                    <a:pt x="928" y="629"/>
                  </a:lnTo>
                  <a:lnTo>
                    <a:pt x="943" y="633"/>
                  </a:lnTo>
                  <a:lnTo>
                    <a:pt x="962" y="638"/>
                  </a:lnTo>
                  <a:lnTo>
                    <a:pt x="983" y="642"/>
                  </a:lnTo>
                  <a:lnTo>
                    <a:pt x="1001" y="645"/>
                  </a:lnTo>
                  <a:lnTo>
                    <a:pt x="1020" y="651"/>
                  </a:lnTo>
                  <a:lnTo>
                    <a:pt x="1035" y="656"/>
                  </a:lnTo>
                  <a:lnTo>
                    <a:pt x="1050" y="662"/>
                  </a:lnTo>
                  <a:lnTo>
                    <a:pt x="1062" y="671"/>
                  </a:lnTo>
                  <a:lnTo>
                    <a:pt x="1071" y="680"/>
                  </a:lnTo>
                  <a:lnTo>
                    <a:pt x="1084" y="694"/>
                  </a:lnTo>
                  <a:lnTo>
                    <a:pt x="1092" y="707"/>
                  </a:lnTo>
                  <a:lnTo>
                    <a:pt x="1098" y="721"/>
                  </a:lnTo>
                  <a:lnTo>
                    <a:pt x="1101" y="740"/>
                  </a:lnTo>
                  <a:lnTo>
                    <a:pt x="1099" y="758"/>
                  </a:lnTo>
                  <a:lnTo>
                    <a:pt x="1096" y="774"/>
                  </a:lnTo>
                  <a:lnTo>
                    <a:pt x="1092" y="795"/>
                  </a:lnTo>
                  <a:lnTo>
                    <a:pt x="1086" y="817"/>
                  </a:lnTo>
                  <a:lnTo>
                    <a:pt x="1081" y="838"/>
                  </a:lnTo>
                  <a:lnTo>
                    <a:pt x="1079" y="855"/>
                  </a:lnTo>
                  <a:lnTo>
                    <a:pt x="1079" y="869"/>
                  </a:lnTo>
                  <a:lnTo>
                    <a:pt x="1082" y="889"/>
                  </a:lnTo>
                  <a:lnTo>
                    <a:pt x="1086" y="907"/>
                  </a:lnTo>
                  <a:lnTo>
                    <a:pt x="1093" y="919"/>
                  </a:lnTo>
                  <a:lnTo>
                    <a:pt x="1100" y="932"/>
                  </a:lnTo>
                  <a:lnTo>
                    <a:pt x="1111" y="946"/>
                  </a:lnTo>
                  <a:lnTo>
                    <a:pt x="1123" y="960"/>
                  </a:lnTo>
                  <a:lnTo>
                    <a:pt x="1137" y="972"/>
                  </a:lnTo>
                  <a:lnTo>
                    <a:pt x="1153" y="982"/>
                  </a:lnTo>
                  <a:lnTo>
                    <a:pt x="1168" y="987"/>
                  </a:lnTo>
                  <a:lnTo>
                    <a:pt x="1184" y="991"/>
                  </a:lnTo>
                  <a:lnTo>
                    <a:pt x="1200" y="994"/>
                  </a:lnTo>
                  <a:lnTo>
                    <a:pt x="1220" y="995"/>
                  </a:lnTo>
                  <a:lnTo>
                    <a:pt x="1239" y="994"/>
                  </a:lnTo>
                </a:path>
              </a:pathLst>
            </a:custGeom>
            <a:solidFill>
              <a:srgbClr val="00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1" name="Freeform 6"/>
            <p:cNvSpPr>
              <a:spLocks/>
            </p:cNvSpPr>
            <p:nvPr/>
          </p:nvSpPr>
          <p:spPr bwMode="auto">
            <a:xfrm>
              <a:off x="1688" y="1602"/>
              <a:ext cx="1245" cy="1011"/>
            </a:xfrm>
            <a:custGeom>
              <a:avLst/>
              <a:gdLst>
                <a:gd name="T0" fmla="*/ 1244 w 1245"/>
                <a:gd name="T1" fmla="*/ 0 h 1011"/>
                <a:gd name="T2" fmla="*/ 1 w 1245"/>
                <a:gd name="T3" fmla="*/ 1010 h 1011"/>
                <a:gd name="T4" fmla="*/ 117 w 1245"/>
                <a:gd name="T5" fmla="*/ 991 h 1011"/>
                <a:gd name="T6" fmla="*/ 113 w 1245"/>
                <a:gd name="T7" fmla="*/ 958 h 1011"/>
                <a:gd name="T8" fmla="*/ 101 w 1245"/>
                <a:gd name="T9" fmla="*/ 912 h 1011"/>
                <a:gd name="T10" fmla="*/ 96 w 1245"/>
                <a:gd name="T11" fmla="*/ 876 h 1011"/>
                <a:gd name="T12" fmla="*/ 105 w 1245"/>
                <a:gd name="T13" fmla="*/ 838 h 1011"/>
                <a:gd name="T14" fmla="*/ 131 w 1245"/>
                <a:gd name="T15" fmla="*/ 806 h 1011"/>
                <a:gd name="T16" fmla="*/ 163 w 1245"/>
                <a:gd name="T17" fmla="*/ 782 h 1011"/>
                <a:gd name="T18" fmla="*/ 202 w 1245"/>
                <a:gd name="T19" fmla="*/ 771 h 1011"/>
                <a:gd name="T20" fmla="*/ 257 w 1245"/>
                <a:gd name="T21" fmla="*/ 772 h 1011"/>
                <a:gd name="T22" fmla="*/ 294 w 1245"/>
                <a:gd name="T23" fmla="*/ 779 h 1011"/>
                <a:gd name="T24" fmla="*/ 331 w 1245"/>
                <a:gd name="T25" fmla="*/ 805 h 1011"/>
                <a:gd name="T26" fmla="*/ 355 w 1245"/>
                <a:gd name="T27" fmla="*/ 836 h 1011"/>
                <a:gd name="T28" fmla="*/ 366 w 1245"/>
                <a:gd name="T29" fmla="*/ 869 h 1011"/>
                <a:gd name="T30" fmla="*/ 364 w 1245"/>
                <a:gd name="T31" fmla="*/ 906 h 1011"/>
                <a:gd name="T32" fmla="*/ 355 w 1245"/>
                <a:gd name="T33" fmla="*/ 939 h 1011"/>
                <a:gd name="T34" fmla="*/ 347 w 1245"/>
                <a:gd name="T35" fmla="*/ 974 h 1011"/>
                <a:gd name="T36" fmla="*/ 351 w 1245"/>
                <a:gd name="T37" fmla="*/ 1006 h 1011"/>
                <a:gd name="T38" fmla="*/ 557 w 1245"/>
                <a:gd name="T39" fmla="*/ 971 h 1011"/>
                <a:gd name="T40" fmla="*/ 560 w 1245"/>
                <a:gd name="T41" fmla="*/ 925 h 1011"/>
                <a:gd name="T42" fmla="*/ 563 w 1245"/>
                <a:gd name="T43" fmla="*/ 888 h 1011"/>
                <a:gd name="T44" fmla="*/ 572 w 1245"/>
                <a:gd name="T45" fmla="*/ 856 h 1011"/>
                <a:gd name="T46" fmla="*/ 591 w 1245"/>
                <a:gd name="T47" fmla="*/ 834 h 1011"/>
                <a:gd name="T48" fmla="*/ 617 w 1245"/>
                <a:gd name="T49" fmla="*/ 822 h 1011"/>
                <a:gd name="T50" fmla="*/ 646 w 1245"/>
                <a:gd name="T51" fmla="*/ 819 h 1011"/>
                <a:gd name="T52" fmla="*/ 681 w 1245"/>
                <a:gd name="T53" fmla="*/ 820 h 1011"/>
                <a:gd name="T54" fmla="*/ 713 w 1245"/>
                <a:gd name="T55" fmla="*/ 823 h 1011"/>
                <a:gd name="T56" fmla="*/ 754 w 1245"/>
                <a:gd name="T57" fmla="*/ 825 h 1011"/>
                <a:gd name="T58" fmla="*/ 791 w 1245"/>
                <a:gd name="T59" fmla="*/ 820 h 1011"/>
                <a:gd name="T60" fmla="*/ 824 w 1245"/>
                <a:gd name="T61" fmla="*/ 808 h 1011"/>
                <a:gd name="T62" fmla="*/ 849 w 1245"/>
                <a:gd name="T63" fmla="*/ 786 h 1011"/>
                <a:gd name="T64" fmla="*/ 863 w 1245"/>
                <a:gd name="T65" fmla="*/ 758 h 1011"/>
                <a:gd name="T66" fmla="*/ 863 w 1245"/>
                <a:gd name="T67" fmla="*/ 725 h 1011"/>
                <a:gd name="T68" fmla="*/ 863 w 1245"/>
                <a:gd name="T69" fmla="*/ 690 h 1011"/>
                <a:gd name="T70" fmla="*/ 870 w 1245"/>
                <a:gd name="T71" fmla="*/ 661 h 1011"/>
                <a:gd name="T72" fmla="*/ 885 w 1245"/>
                <a:gd name="T73" fmla="*/ 637 h 1011"/>
                <a:gd name="T74" fmla="*/ 916 w 1245"/>
                <a:gd name="T75" fmla="*/ 621 h 1011"/>
                <a:gd name="T76" fmla="*/ 950 w 1245"/>
                <a:gd name="T77" fmla="*/ 611 h 1011"/>
                <a:gd name="T78" fmla="*/ 989 w 1245"/>
                <a:gd name="T79" fmla="*/ 603 h 1011"/>
                <a:gd name="T80" fmla="*/ 1025 w 1245"/>
                <a:gd name="T81" fmla="*/ 594 h 1011"/>
                <a:gd name="T82" fmla="*/ 1055 w 1245"/>
                <a:gd name="T83" fmla="*/ 582 h 1011"/>
                <a:gd name="T84" fmla="*/ 1078 w 1245"/>
                <a:gd name="T85" fmla="*/ 565 h 1011"/>
                <a:gd name="T86" fmla="*/ 1097 w 1245"/>
                <a:gd name="T87" fmla="*/ 538 h 1011"/>
                <a:gd name="T88" fmla="*/ 1107 w 1245"/>
                <a:gd name="T89" fmla="*/ 504 h 1011"/>
                <a:gd name="T90" fmla="*/ 1102 w 1245"/>
                <a:gd name="T91" fmla="*/ 471 h 1011"/>
                <a:gd name="T92" fmla="*/ 1092 w 1245"/>
                <a:gd name="T93" fmla="*/ 428 h 1011"/>
                <a:gd name="T94" fmla="*/ 1085 w 1245"/>
                <a:gd name="T95" fmla="*/ 391 h 1011"/>
                <a:gd name="T96" fmla="*/ 1087 w 1245"/>
                <a:gd name="T97" fmla="*/ 356 h 1011"/>
                <a:gd name="T98" fmla="*/ 1098 w 1245"/>
                <a:gd name="T99" fmla="*/ 326 h 1011"/>
                <a:gd name="T100" fmla="*/ 1116 w 1245"/>
                <a:gd name="T101" fmla="*/ 299 h 1011"/>
                <a:gd name="T102" fmla="*/ 1143 w 1245"/>
                <a:gd name="T103" fmla="*/ 273 h 1011"/>
                <a:gd name="T104" fmla="*/ 1174 w 1245"/>
                <a:gd name="T105" fmla="*/ 258 h 1011"/>
                <a:gd name="T106" fmla="*/ 1206 w 1245"/>
                <a:gd name="T107" fmla="*/ 251 h 1011"/>
                <a:gd name="T108" fmla="*/ 1244 w 1245"/>
                <a:gd name="T109" fmla="*/ 251 h 10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45"/>
                <a:gd name="T166" fmla="*/ 0 h 1011"/>
                <a:gd name="T167" fmla="*/ 1245 w 1245"/>
                <a:gd name="T168" fmla="*/ 1011 h 10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45" h="1011">
                  <a:moveTo>
                    <a:pt x="1244" y="251"/>
                  </a:moveTo>
                  <a:lnTo>
                    <a:pt x="1244" y="0"/>
                  </a:lnTo>
                  <a:lnTo>
                    <a:pt x="0" y="0"/>
                  </a:lnTo>
                  <a:lnTo>
                    <a:pt x="1" y="1010"/>
                  </a:lnTo>
                  <a:lnTo>
                    <a:pt x="111" y="1010"/>
                  </a:lnTo>
                  <a:lnTo>
                    <a:pt x="117" y="991"/>
                  </a:lnTo>
                  <a:lnTo>
                    <a:pt x="117" y="977"/>
                  </a:lnTo>
                  <a:lnTo>
                    <a:pt x="113" y="958"/>
                  </a:lnTo>
                  <a:lnTo>
                    <a:pt x="107" y="937"/>
                  </a:lnTo>
                  <a:lnTo>
                    <a:pt x="101" y="912"/>
                  </a:lnTo>
                  <a:lnTo>
                    <a:pt x="97" y="893"/>
                  </a:lnTo>
                  <a:lnTo>
                    <a:pt x="96" y="876"/>
                  </a:lnTo>
                  <a:lnTo>
                    <a:pt x="99" y="857"/>
                  </a:lnTo>
                  <a:lnTo>
                    <a:pt x="105" y="838"/>
                  </a:lnTo>
                  <a:lnTo>
                    <a:pt x="117" y="820"/>
                  </a:lnTo>
                  <a:lnTo>
                    <a:pt x="131" y="806"/>
                  </a:lnTo>
                  <a:lnTo>
                    <a:pt x="146" y="792"/>
                  </a:lnTo>
                  <a:lnTo>
                    <a:pt x="163" y="782"/>
                  </a:lnTo>
                  <a:lnTo>
                    <a:pt x="183" y="774"/>
                  </a:lnTo>
                  <a:lnTo>
                    <a:pt x="202" y="771"/>
                  </a:lnTo>
                  <a:lnTo>
                    <a:pt x="227" y="770"/>
                  </a:lnTo>
                  <a:lnTo>
                    <a:pt x="257" y="772"/>
                  </a:lnTo>
                  <a:lnTo>
                    <a:pt x="277" y="774"/>
                  </a:lnTo>
                  <a:lnTo>
                    <a:pt x="294" y="779"/>
                  </a:lnTo>
                  <a:lnTo>
                    <a:pt x="310" y="789"/>
                  </a:lnTo>
                  <a:lnTo>
                    <a:pt x="331" y="805"/>
                  </a:lnTo>
                  <a:lnTo>
                    <a:pt x="343" y="820"/>
                  </a:lnTo>
                  <a:lnTo>
                    <a:pt x="355" y="836"/>
                  </a:lnTo>
                  <a:lnTo>
                    <a:pt x="362" y="853"/>
                  </a:lnTo>
                  <a:lnTo>
                    <a:pt x="366" y="869"/>
                  </a:lnTo>
                  <a:lnTo>
                    <a:pt x="366" y="888"/>
                  </a:lnTo>
                  <a:lnTo>
                    <a:pt x="364" y="906"/>
                  </a:lnTo>
                  <a:lnTo>
                    <a:pt x="360" y="923"/>
                  </a:lnTo>
                  <a:lnTo>
                    <a:pt x="355" y="939"/>
                  </a:lnTo>
                  <a:lnTo>
                    <a:pt x="350" y="957"/>
                  </a:lnTo>
                  <a:lnTo>
                    <a:pt x="347" y="974"/>
                  </a:lnTo>
                  <a:lnTo>
                    <a:pt x="347" y="989"/>
                  </a:lnTo>
                  <a:lnTo>
                    <a:pt x="351" y="1006"/>
                  </a:lnTo>
                  <a:lnTo>
                    <a:pt x="560" y="1006"/>
                  </a:lnTo>
                  <a:lnTo>
                    <a:pt x="557" y="971"/>
                  </a:lnTo>
                  <a:lnTo>
                    <a:pt x="560" y="945"/>
                  </a:lnTo>
                  <a:lnTo>
                    <a:pt x="560" y="925"/>
                  </a:lnTo>
                  <a:lnTo>
                    <a:pt x="561" y="907"/>
                  </a:lnTo>
                  <a:lnTo>
                    <a:pt x="563" y="888"/>
                  </a:lnTo>
                  <a:lnTo>
                    <a:pt x="567" y="868"/>
                  </a:lnTo>
                  <a:lnTo>
                    <a:pt x="572" y="856"/>
                  </a:lnTo>
                  <a:lnTo>
                    <a:pt x="580" y="844"/>
                  </a:lnTo>
                  <a:lnTo>
                    <a:pt x="591" y="834"/>
                  </a:lnTo>
                  <a:lnTo>
                    <a:pt x="603" y="826"/>
                  </a:lnTo>
                  <a:lnTo>
                    <a:pt x="617" y="822"/>
                  </a:lnTo>
                  <a:lnTo>
                    <a:pt x="632" y="820"/>
                  </a:lnTo>
                  <a:lnTo>
                    <a:pt x="646" y="819"/>
                  </a:lnTo>
                  <a:lnTo>
                    <a:pt x="664" y="819"/>
                  </a:lnTo>
                  <a:lnTo>
                    <a:pt x="681" y="820"/>
                  </a:lnTo>
                  <a:lnTo>
                    <a:pt x="695" y="822"/>
                  </a:lnTo>
                  <a:lnTo>
                    <a:pt x="713" y="823"/>
                  </a:lnTo>
                  <a:lnTo>
                    <a:pt x="733" y="825"/>
                  </a:lnTo>
                  <a:lnTo>
                    <a:pt x="754" y="825"/>
                  </a:lnTo>
                  <a:lnTo>
                    <a:pt x="772" y="823"/>
                  </a:lnTo>
                  <a:lnTo>
                    <a:pt x="791" y="820"/>
                  </a:lnTo>
                  <a:lnTo>
                    <a:pt x="810" y="816"/>
                  </a:lnTo>
                  <a:lnTo>
                    <a:pt x="824" y="808"/>
                  </a:lnTo>
                  <a:lnTo>
                    <a:pt x="839" y="799"/>
                  </a:lnTo>
                  <a:lnTo>
                    <a:pt x="849" y="786"/>
                  </a:lnTo>
                  <a:lnTo>
                    <a:pt x="858" y="772"/>
                  </a:lnTo>
                  <a:lnTo>
                    <a:pt x="863" y="758"/>
                  </a:lnTo>
                  <a:lnTo>
                    <a:pt x="865" y="742"/>
                  </a:lnTo>
                  <a:lnTo>
                    <a:pt x="863" y="725"/>
                  </a:lnTo>
                  <a:lnTo>
                    <a:pt x="862" y="708"/>
                  </a:lnTo>
                  <a:lnTo>
                    <a:pt x="863" y="690"/>
                  </a:lnTo>
                  <a:lnTo>
                    <a:pt x="866" y="676"/>
                  </a:lnTo>
                  <a:lnTo>
                    <a:pt x="870" y="661"/>
                  </a:lnTo>
                  <a:lnTo>
                    <a:pt x="877" y="647"/>
                  </a:lnTo>
                  <a:lnTo>
                    <a:pt x="885" y="637"/>
                  </a:lnTo>
                  <a:lnTo>
                    <a:pt x="899" y="628"/>
                  </a:lnTo>
                  <a:lnTo>
                    <a:pt x="916" y="621"/>
                  </a:lnTo>
                  <a:lnTo>
                    <a:pt x="934" y="616"/>
                  </a:lnTo>
                  <a:lnTo>
                    <a:pt x="950" y="611"/>
                  </a:lnTo>
                  <a:lnTo>
                    <a:pt x="967" y="607"/>
                  </a:lnTo>
                  <a:lnTo>
                    <a:pt x="989" y="603"/>
                  </a:lnTo>
                  <a:lnTo>
                    <a:pt x="1007" y="600"/>
                  </a:lnTo>
                  <a:lnTo>
                    <a:pt x="1025" y="594"/>
                  </a:lnTo>
                  <a:lnTo>
                    <a:pt x="1040" y="589"/>
                  </a:lnTo>
                  <a:lnTo>
                    <a:pt x="1055" y="582"/>
                  </a:lnTo>
                  <a:lnTo>
                    <a:pt x="1067" y="574"/>
                  </a:lnTo>
                  <a:lnTo>
                    <a:pt x="1078" y="565"/>
                  </a:lnTo>
                  <a:lnTo>
                    <a:pt x="1089" y="551"/>
                  </a:lnTo>
                  <a:lnTo>
                    <a:pt x="1097" y="538"/>
                  </a:lnTo>
                  <a:lnTo>
                    <a:pt x="1103" y="523"/>
                  </a:lnTo>
                  <a:lnTo>
                    <a:pt x="1107" y="504"/>
                  </a:lnTo>
                  <a:lnTo>
                    <a:pt x="1105" y="488"/>
                  </a:lnTo>
                  <a:lnTo>
                    <a:pt x="1102" y="471"/>
                  </a:lnTo>
                  <a:lnTo>
                    <a:pt x="1097" y="450"/>
                  </a:lnTo>
                  <a:lnTo>
                    <a:pt x="1092" y="428"/>
                  </a:lnTo>
                  <a:lnTo>
                    <a:pt x="1086" y="407"/>
                  </a:lnTo>
                  <a:lnTo>
                    <a:pt x="1085" y="391"/>
                  </a:lnTo>
                  <a:lnTo>
                    <a:pt x="1085" y="376"/>
                  </a:lnTo>
                  <a:lnTo>
                    <a:pt x="1087" y="356"/>
                  </a:lnTo>
                  <a:lnTo>
                    <a:pt x="1093" y="338"/>
                  </a:lnTo>
                  <a:lnTo>
                    <a:pt x="1098" y="326"/>
                  </a:lnTo>
                  <a:lnTo>
                    <a:pt x="1106" y="313"/>
                  </a:lnTo>
                  <a:lnTo>
                    <a:pt x="1116" y="299"/>
                  </a:lnTo>
                  <a:lnTo>
                    <a:pt x="1128" y="285"/>
                  </a:lnTo>
                  <a:lnTo>
                    <a:pt x="1143" y="273"/>
                  </a:lnTo>
                  <a:lnTo>
                    <a:pt x="1159" y="263"/>
                  </a:lnTo>
                  <a:lnTo>
                    <a:pt x="1174" y="258"/>
                  </a:lnTo>
                  <a:lnTo>
                    <a:pt x="1189" y="254"/>
                  </a:lnTo>
                  <a:lnTo>
                    <a:pt x="1206" y="251"/>
                  </a:lnTo>
                  <a:lnTo>
                    <a:pt x="1225" y="251"/>
                  </a:lnTo>
                  <a:lnTo>
                    <a:pt x="1244" y="251"/>
                  </a:lnTo>
                </a:path>
              </a:pathLst>
            </a:custGeom>
            <a:solidFill>
              <a:srgbClr val="00808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2" name="Freeform 7"/>
            <p:cNvSpPr>
              <a:spLocks/>
            </p:cNvSpPr>
            <p:nvPr/>
          </p:nvSpPr>
          <p:spPr bwMode="auto">
            <a:xfrm>
              <a:off x="2237" y="1851"/>
              <a:ext cx="1381" cy="1514"/>
            </a:xfrm>
            <a:custGeom>
              <a:avLst/>
              <a:gdLst>
                <a:gd name="T0" fmla="*/ 554 w 1381"/>
                <a:gd name="T1" fmla="*/ 241 h 1514"/>
                <a:gd name="T2" fmla="*/ 535 w 1381"/>
                <a:gd name="T3" fmla="*/ 115 h 1514"/>
                <a:gd name="T4" fmla="*/ 603 w 1381"/>
                <a:gd name="T5" fmla="*/ 14 h 1514"/>
                <a:gd name="T6" fmla="*/ 758 w 1381"/>
                <a:gd name="T7" fmla="*/ 3 h 1514"/>
                <a:gd name="T8" fmla="*/ 834 w 1381"/>
                <a:gd name="T9" fmla="*/ 63 h 1514"/>
                <a:gd name="T10" fmla="*/ 851 w 1381"/>
                <a:gd name="T11" fmla="*/ 166 h 1514"/>
                <a:gd name="T12" fmla="*/ 836 w 1381"/>
                <a:gd name="T13" fmla="*/ 276 h 1514"/>
                <a:gd name="T14" fmla="*/ 911 w 1381"/>
                <a:gd name="T15" fmla="*/ 342 h 1514"/>
                <a:gd name="T16" fmla="*/ 1025 w 1381"/>
                <a:gd name="T17" fmla="*/ 370 h 1514"/>
                <a:gd name="T18" fmla="*/ 1073 w 1381"/>
                <a:gd name="T19" fmla="*/ 422 h 1514"/>
                <a:gd name="T20" fmla="*/ 1075 w 1381"/>
                <a:gd name="T21" fmla="*/ 495 h 1514"/>
                <a:gd name="T22" fmla="*/ 1119 w 1381"/>
                <a:gd name="T23" fmla="*/ 560 h 1514"/>
                <a:gd name="T24" fmla="*/ 1209 w 1381"/>
                <a:gd name="T25" fmla="*/ 573 h 1514"/>
                <a:gd name="T26" fmla="*/ 1307 w 1381"/>
                <a:gd name="T27" fmla="*/ 568 h 1514"/>
                <a:gd name="T28" fmla="*/ 1365 w 1381"/>
                <a:gd name="T29" fmla="*/ 600 h 1514"/>
                <a:gd name="T30" fmla="*/ 1379 w 1381"/>
                <a:gd name="T31" fmla="*/ 715 h 1514"/>
                <a:gd name="T32" fmla="*/ 1365 w 1381"/>
                <a:gd name="T33" fmla="*/ 869 h 1514"/>
                <a:gd name="T34" fmla="*/ 1306 w 1381"/>
                <a:gd name="T35" fmla="*/ 905 h 1514"/>
                <a:gd name="T36" fmla="*/ 1199 w 1381"/>
                <a:gd name="T37" fmla="*/ 900 h 1514"/>
                <a:gd name="T38" fmla="*/ 1121 w 1381"/>
                <a:gd name="T39" fmla="*/ 912 h 1514"/>
                <a:gd name="T40" fmla="*/ 1077 w 1381"/>
                <a:gd name="T41" fmla="*/ 957 h 1514"/>
                <a:gd name="T42" fmla="*/ 1073 w 1381"/>
                <a:gd name="T43" fmla="*/ 1044 h 1514"/>
                <a:gd name="T44" fmla="*/ 1022 w 1381"/>
                <a:gd name="T45" fmla="*/ 1104 h 1514"/>
                <a:gd name="T46" fmla="*/ 931 w 1381"/>
                <a:gd name="T47" fmla="*/ 1125 h 1514"/>
                <a:gd name="T48" fmla="*/ 851 w 1381"/>
                <a:gd name="T49" fmla="*/ 1167 h 1514"/>
                <a:gd name="T50" fmla="*/ 834 w 1381"/>
                <a:gd name="T51" fmla="*/ 1252 h 1514"/>
                <a:gd name="T52" fmla="*/ 851 w 1381"/>
                <a:gd name="T53" fmla="*/ 1356 h 1514"/>
                <a:gd name="T54" fmla="*/ 813 w 1381"/>
                <a:gd name="T55" fmla="*/ 1455 h 1514"/>
                <a:gd name="T56" fmla="*/ 747 w 1381"/>
                <a:gd name="T57" fmla="*/ 1506 h 1514"/>
                <a:gd name="T58" fmla="*/ 644 w 1381"/>
                <a:gd name="T59" fmla="*/ 1512 h 1514"/>
                <a:gd name="T60" fmla="*/ 566 w 1381"/>
                <a:gd name="T61" fmla="*/ 1473 h 1514"/>
                <a:gd name="T62" fmla="*/ 530 w 1381"/>
                <a:gd name="T63" fmla="*/ 1399 h 1514"/>
                <a:gd name="T64" fmla="*/ 539 w 1381"/>
                <a:gd name="T65" fmla="*/ 1312 h 1514"/>
                <a:gd name="T66" fmla="*/ 545 w 1381"/>
                <a:gd name="T67" fmla="*/ 1233 h 1514"/>
                <a:gd name="T68" fmla="*/ 493 w 1381"/>
                <a:gd name="T69" fmla="*/ 1177 h 1514"/>
                <a:gd name="T70" fmla="*/ 408 w 1381"/>
                <a:gd name="T71" fmla="*/ 1156 h 1514"/>
                <a:gd name="T72" fmla="*/ 327 w 1381"/>
                <a:gd name="T73" fmla="*/ 1124 h 1514"/>
                <a:gd name="T74" fmla="*/ 305 w 1381"/>
                <a:gd name="T75" fmla="*/ 1037 h 1514"/>
                <a:gd name="T76" fmla="*/ 280 w 1381"/>
                <a:gd name="T77" fmla="*/ 964 h 1514"/>
                <a:gd name="T78" fmla="*/ 199 w 1381"/>
                <a:gd name="T79" fmla="*/ 938 h 1514"/>
                <a:gd name="T80" fmla="*/ 116 w 1381"/>
                <a:gd name="T81" fmla="*/ 945 h 1514"/>
                <a:gd name="T82" fmla="*/ 27 w 1381"/>
                <a:gd name="T83" fmla="*/ 923 h 1514"/>
                <a:gd name="T84" fmla="*/ 1 w 1381"/>
                <a:gd name="T85" fmla="*/ 822 h 1514"/>
                <a:gd name="T86" fmla="*/ 6 w 1381"/>
                <a:gd name="T87" fmla="*/ 676 h 1514"/>
                <a:gd name="T88" fmla="*/ 33 w 1381"/>
                <a:gd name="T89" fmla="*/ 589 h 1514"/>
                <a:gd name="T90" fmla="*/ 102 w 1381"/>
                <a:gd name="T91" fmla="*/ 567 h 1514"/>
                <a:gd name="T92" fmla="*/ 204 w 1381"/>
                <a:gd name="T93" fmla="*/ 574 h 1514"/>
                <a:gd name="T94" fmla="*/ 294 w 1381"/>
                <a:gd name="T95" fmla="*/ 540 h 1514"/>
                <a:gd name="T96" fmla="*/ 310 w 1381"/>
                <a:gd name="T97" fmla="*/ 459 h 1514"/>
                <a:gd name="T98" fmla="*/ 344 w 1381"/>
                <a:gd name="T99" fmla="*/ 380 h 1514"/>
                <a:gd name="T100" fmla="*/ 439 w 1381"/>
                <a:gd name="T101" fmla="*/ 352 h 15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81"/>
                <a:gd name="T154" fmla="*/ 0 h 1514"/>
                <a:gd name="T155" fmla="*/ 1381 w 1381"/>
                <a:gd name="T156" fmla="*/ 1514 h 151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81" h="1514">
                  <a:moveTo>
                    <a:pt x="525" y="316"/>
                  </a:moveTo>
                  <a:lnTo>
                    <a:pt x="539" y="299"/>
                  </a:lnTo>
                  <a:lnTo>
                    <a:pt x="549" y="283"/>
                  </a:lnTo>
                  <a:lnTo>
                    <a:pt x="554" y="265"/>
                  </a:lnTo>
                  <a:lnTo>
                    <a:pt x="554" y="241"/>
                  </a:lnTo>
                  <a:lnTo>
                    <a:pt x="548" y="214"/>
                  </a:lnTo>
                  <a:lnTo>
                    <a:pt x="543" y="192"/>
                  </a:lnTo>
                  <a:lnTo>
                    <a:pt x="535" y="164"/>
                  </a:lnTo>
                  <a:lnTo>
                    <a:pt x="532" y="134"/>
                  </a:lnTo>
                  <a:lnTo>
                    <a:pt x="535" y="115"/>
                  </a:lnTo>
                  <a:lnTo>
                    <a:pt x="540" y="93"/>
                  </a:lnTo>
                  <a:lnTo>
                    <a:pt x="551" y="69"/>
                  </a:lnTo>
                  <a:lnTo>
                    <a:pt x="566" y="46"/>
                  </a:lnTo>
                  <a:lnTo>
                    <a:pt x="586" y="28"/>
                  </a:lnTo>
                  <a:lnTo>
                    <a:pt x="603" y="14"/>
                  </a:lnTo>
                  <a:lnTo>
                    <a:pt x="626" y="6"/>
                  </a:lnTo>
                  <a:lnTo>
                    <a:pt x="654" y="1"/>
                  </a:lnTo>
                  <a:lnTo>
                    <a:pt x="684" y="0"/>
                  </a:lnTo>
                  <a:lnTo>
                    <a:pt x="725" y="0"/>
                  </a:lnTo>
                  <a:lnTo>
                    <a:pt x="758" y="3"/>
                  </a:lnTo>
                  <a:lnTo>
                    <a:pt x="776" y="10"/>
                  </a:lnTo>
                  <a:lnTo>
                    <a:pt x="790" y="18"/>
                  </a:lnTo>
                  <a:lnTo>
                    <a:pt x="805" y="28"/>
                  </a:lnTo>
                  <a:lnTo>
                    <a:pt x="820" y="43"/>
                  </a:lnTo>
                  <a:lnTo>
                    <a:pt x="834" y="63"/>
                  </a:lnTo>
                  <a:lnTo>
                    <a:pt x="845" y="80"/>
                  </a:lnTo>
                  <a:lnTo>
                    <a:pt x="850" y="95"/>
                  </a:lnTo>
                  <a:lnTo>
                    <a:pt x="854" y="121"/>
                  </a:lnTo>
                  <a:lnTo>
                    <a:pt x="854" y="143"/>
                  </a:lnTo>
                  <a:lnTo>
                    <a:pt x="851" y="166"/>
                  </a:lnTo>
                  <a:lnTo>
                    <a:pt x="847" y="183"/>
                  </a:lnTo>
                  <a:lnTo>
                    <a:pt x="841" y="211"/>
                  </a:lnTo>
                  <a:lnTo>
                    <a:pt x="834" y="240"/>
                  </a:lnTo>
                  <a:lnTo>
                    <a:pt x="831" y="258"/>
                  </a:lnTo>
                  <a:lnTo>
                    <a:pt x="836" y="276"/>
                  </a:lnTo>
                  <a:lnTo>
                    <a:pt x="842" y="289"/>
                  </a:lnTo>
                  <a:lnTo>
                    <a:pt x="854" y="307"/>
                  </a:lnTo>
                  <a:lnTo>
                    <a:pt x="872" y="321"/>
                  </a:lnTo>
                  <a:lnTo>
                    <a:pt x="888" y="332"/>
                  </a:lnTo>
                  <a:lnTo>
                    <a:pt x="911" y="342"/>
                  </a:lnTo>
                  <a:lnTo>
                    <a:pt x="935" y="349"/>
                  </a:lnTo>
                  <a:lnTo>
                    <a:pt x="958" y="354"/>
                  </a:lnTo>
                  <a:lnTo>
                    <a:pt x="981" y="357"/>
                  </a:lnTo>
                  <a:lnTo>
                    <a:pt x="1006" y="364"/>
                  </a:lnTo>
                  <a:lnTo>
                    <a:pt x="1025" y="370"/>
                  </a:lnTo>
                  <a:lnTo>
                    <a:pt x="1040" y="378"/>
                  </a:lnTo>
                  <a:lnTo>
                    <a:pt x="1052" y="386"/>
                  </a:lnTo>
                  <a:lnTo>
                    <a:pt x="1061" y="396"/>
                  </a:lnTo>
                  <a:lnTo>
                    <a:pt x="1067" y="408"/>
                  </a:lnTo>
                  <a:lnTo>
                    <a:pt x="1073" y="422"/>
                  </a:lnTo>
                  <a:lnTo>
                    <a:pt x="1075" y="435"/>
                  </a:lnTo>
                  <a:lnTo>
                    <a:pt x="1077" y="446"/>
                  </a:lnTo>
                  <a:lnTo>
                    <a:pt x="1077" y="462"/>
                  </a:lnTo>
                  <a:lnTo>
                    <a:pt x="1075" y="481"/>
                  </a:lnTo>
                  <a:lnTo>
                    <a:pt x="1075" y="495"/>
                  </a:lnTo>
                  <a:lnTo>
                    <a:pt x="1078" y="512"/>
                  </a:lnTo>
                  <a:lnTo>
                    <a:pt x="1085" y="527"/>
                  </a:lnTo>
                  <a:lnTo>
                    <a:pt x="1094" y="540"/>
                  </a:lnTo>
                  <a:lnTo>
                    <a:pt x="1105" y="550"/>
                  </a:lnTo>
                  <a:lnTo>
                    <a:pt x="1119" y="560"/>
                  </a:lnTo>
                  <a:lnTo>
                    <a:pt x="1133" y="567"/>
                  </a:lnTo>
                  <a:lnTo>
                    <a:pt x="1154" y="571"/>
                  </a:lnTo>
                  <a:lnTo>
                    <a:pt x="1172" y="573"/>
                  </a:lnTo>
                  <a:lnTo>
                    <a:pt x="1190" y="574"/>
                  </a:lnTo>
                  <a:lnTo>
                    <a:pt x="1209" y="573"/>
                  </a:lnTo>
                  <a:lnTo>
                    <a:pt x="1233" y="571"/>
                  </a:lnTo>
                  <a:lnTo>
                    <a:pt x="1251" y="570"/>
                  </a:lnTo>
                  <a:lnTo>
                    <a:pt x="1269" y="568"/>
                  </a:lnTo>
                  <a:lnTo>
                    <a:pt x="1286" y="567"/>
                  </a:lnTo>
                  <a:lnTo>
                    <a:pt x="1307" y="568"/>
                  </a:lnTo>
                  <a:lnTo>
                    <a:pt x="1318" y="570"/>
                  </a:lnTo>
                  <a:lnTo>
                    <a:pt x="1330" y="573"/>
                  </a:lnTo>
                  <a:lnTo>
                    <a:pt x="1342" y="580"/>
                  </a:lnTo>
                  <a:lnTo>
                    <a:pt x="1355" y="589"/>
                  </a:lnTo>
                  <a:lnTo>
                    <a:pt x="1365" y="600"/>
                  </a:lnTo>
                  <a:lnTo>
                    <a:pt x="1372" y="616"/>
                  </a:lnTo>
                  <a:lnTo>
                    <a:pt x="1376" y="630"/>
                  </a:lnTo>
                  <a:lnTo>
                    <a:pt x="1378" y="647"/>
                  </a:lnTo>
                  <a:lnTo>
                    <a:pt x="1380" y="679"/>
                  </a:lnTo>
                  <a:lnTo>
                    <a:pt x="1379" y="715"/>
                  </a:lnTo>
                  <a:lnTo>
                    <a:pt x="1380" y="754"/>
                  </a:lnTo>
                  <a:lnTo>
                    <a:pt x="1377" y="799"/>
                  </a:lnTo>
                  <a:lnTo>
                    <a:pt x="1373" y="830"/>
                  </a:lnTo>
                  <a:lnTo>
                    <a:pt x="1370" y="855"/>
                  </a:lnTo>
                  <a:lnTo>
                    <a:pt x="1365" y="869"/>
                  </a:lnTo>
                  <a:lnTo>
                    <a:pt x="1356" y="882"/>
                  </a:lnTo>
                  <a:lnTo>
                    <a:pt x="1347" y="890"/>
                  </a:lnTo>
                  <a:lnTo>
                    <a:pt x="1334" y="898"/>
                  </a:lnTo>
                  <a:lnTo>
                    <a:pt x="1319" y="902"/>
                  </a:lnTo>
                  <a:lnTo>
                    <a:pt x="1306" y="905"/>
                  </a:lnTo>
                  <a:lnTo>
                    <a:pt x="1279" y="906"/>
                  </a:lnTo>
                  <a:lnTo>
                    <a:pt x="1255" y="905"/>
                  </a:lnTo>
                  <a:lnTo>
                    <a:pt x="1236" y="902"/>
                  </a:lnTo>
                  <a:lnTo>
                    <a:pt x="1219" y="901"/>
                  </a:lnTo>
                  <a:lnTo>
                    <a:pt x="1199" y="900"/>
                  </a:lnTo>
                  <a:lnTo>
                    <a:pt x="1182" y="900"/>
                  </a:lnTo>
                  <a:lnTo>
                    <a:pt x="1167" y="901"/>
                  </a:lnTo>
                  <a:lnTo>
                    <a:pt x="1151" y="902"/>
                  </a:lnTo>
                  <a:lnTo>
                    <a:pt x="1132" y="908"/>
                  </a:lnTo>
                  <a:lnTo>
                    <a:pt x="1121" y="912"/>
                  </a:lnTo>
                  <a:lnTo>
                    <a:pt x="1111" y="916"/>
                  </a:lnTo>
                  <a:lnTo>
                    <a:pt x="1098" y="925"/>
                  </a:lnTo>
                  <a:lnTo>
                    <a:pt x="1090" y="935"/>
                  </a:lnTo>
                  <a:lnTo>
                    <a:pt x="1083" y="945"/>
                  </a:lnTo>
                  <a:lnTo>
                    <a:pt x="1077" y="957"/>
                  </a:lnTo>
                  <a:lnTo>
                    <a:pt x="1074" y="969"/>
                  </a:lnTo>
                  <a:lnTo>
                    <a:pt x="1073" y="982"/>
                  </a:lnTo>
                  <a:lnTo>
                    <a:pt x="1074" y="996"/>
                  </a:lnTo>
                  <a:lnTo>
                    <a:pt x="1074" y="1019"/>
                  </a:lnTo>
                  <a:lnTo>
                    <a:pt x="1073" y="1044"/>
                  </a:lnTo>
                  <a:lnTo>
                    <a:pt x="1066" y="1062"/>
                  </a:lnTo>
                  <a:lnTo>
                    <a:pt x="1060" y="1077"/>
                  </a:lnTo>
                  <a:lnTo>
                    <a:pt x="1050" y="1088"/>
                  </a:lnTo>
                  <a:lnTo>
                    <a:pt x="1036" y="1097"/>
                  </a:lnTo>
                  <a:lnTo>
                    <a:pt x="1022" y="1104"/>
                  </a:lnTo>
                  <a:lnTo>
                    <a:pt x="1006" y="1109"/>
                  </a:lnTo>
                  <a:lnTo>
                    <a:pt x="985" y="1113"/>
                  </a:lnTo>
                  <a:lnTo>
                    <a:pt x="968" y="1118"/>
                  </a:lnTo>
                  <a:lnTo>
                    <a:pt x="948" y="1121"/>
                  </a:lnTo>
                  <a:lnTo>
                    <a:pt x="931" y="1125"/>
                  </a:lnTo>
                  <a:lnTo>
                    <a:pt x="911" y="1129"/>
                  </a:lnTo>
                  <a:lnTo>
                    <a:pt x="896" y="1136"/>
                  </a:lnTo>
                  <a:lnTo>
                    <a:pt x="879" y="1144"/>
                  </a:lnTo>
                  <a:lnTo>
                    <a:pt x="863" y="1154"/>
                  </a:lnTo>
                  <a:lnTo>
                    <a:pt x="851" y="1167"/>
                  </a:lnTo>
                  <a:lnTo>
                    <a:pt x="840" y="1182"/>
                  </a:lnTo>
                  <a:lnTo>
                    <a:pt x="832" y="1200"/>
                  </a:lnTo>
                  <a:lnTo>
                    <a:pt x="830" y="1216"/>
                  </a:lnTo>
                  <a:lnTo>
                    <a:pt x="831" y="1234"/>
                  </a:lnTo>
                  <a:lnTo>
                    <a:pt x="834" y="1252"/>
                  </a:lnTo>
                  <a:lnTo>
                    <a:pt x="839" y="1270"/>
                  </a:lnTo>
                  <a:lnTo>
                    <a:pt x="844" y="1290"/>
                  </a:lnTo>
                  <a:lnTo>
                    <a:pt x="847" y="1308"/>
                  </a:lnTo>
                  <a:lnTo>
                    <a:pt x="851" y="1332"/>
                  </a:lnTo>
                  <a:lnTo>
                    <a:pt x="851" y="1356"/>
                  </a:lnTo>
                  <a:lnTo>
                    <a:pt x="846" y="1379"/>
                  </a:lnTo>
                  <a:lnTo>
                    <a:pt x="840" y="1398"/>
                  </a:lnTo>
                  <a:lnTo>
                    <a:pt x="834" y="1416"/>
                  </a:lnTo>
                  <a:lnTo>
                    <a:pt x="825" y="1433"/>
                  </a:lnTo>
                  <a:lnTo>
                    <a:pt x="813" y="1455"/>
                  </a:lnTo>
                  <a:lnTo>
                    <a:pt x="801" y="1469"/>
                  </a:lnTo>
                  <a:lnTo>
                    <a:pt x="790" y="1478"/>
                  </a:lnTo>
                  <a:lnTo>
                    <a:pt x="776" y="1490"/>
                  </a:lnTo>
                  <a:lnTo>
                    <a:pt x="761" y="1501"/>
                  </a:lnTo>
                  <a:lnTo>
                    <a:pt x="747" y="1506"/>
                  </a:lnTo>
                  <a:lnTo>
                    <a:pt x="734" y="1510"/>
                  </a:lnTo>
                  <a:lnTo>
                    <a:pt x="712" y="1512"/>
                  </a:lnTo>
                  <a:lnTo>
                    <a:pt x="688" y="1513"/>
                  </a:lnTo>
                  <a:lnTo>
                    <a:pt x="658" y="1512"/>
                  </a:lnTo>
                  <a:lnTo>
                    <a:pt x="644" y="1512"/>
                  </a:lnTo>
                  <a:lnTo>
                    <a:pt x="625" y="1508"/>
                  </a:lnTo>
                  <a:lnTo>
                    <a:pt x="606" y="1503"/>
                  </a:lnTo>
                  <a:lnTo>
                    <a:pt x="589" y="1493"/>
                  </a:lnTo>
                  <a:lnTo>
                    <a:pt x="578" y="1485"/>
                  </a:lnTo>
                  <a:lnTo>
                    <a:pt x="566" y="1473"/>
                  </a:lnTo>
                  <a:lnTo>
                    <a:pt x="557" y="1462"/>
                  </a:lnTo>
                  <a:lnTo>
                    <a:pt x="547" y="1448"/>
                  </a:lnTo>
                  <a:lnTo>
                    <a:pt x="539" y="1434"/>
                  </a:lnTo>
                  <a:lnTo>
                    <a:pt x="533" y="1417"/>
                  </a:lnTo>
                  <a:lnTo>
                    <a:pt x="530" y="1399"/>
                  </a:lnTo>
                  <a:lnTo>
                    <a:pt x="529" y="1385"/>
                  </a:lnTo>
                  <a:lnTo>
                    <a:pt x="529" y="1365"/>
                  </a:lnTo>
                  <a:lnTo>
                    <a:pt x="530" y="1349"/>
                  </a:lnTo>
                  <a:lnTo>
                    <a:pt x="535" y="1332"/>
                  </a:lnTo>
                  <a:lnTo>
                    <a:pt x="539" y="1312"/>
                  </a:lnTo>
                  <a:lnTo>
                    <a:pt x="545" y="1292"/>
                  </a:lnTo>
                  <a:lnTo>
                    <a:pt x="548" y="1275"/>
                  </a:lnTo>
                  <a:lnTo>
                    <a:pt x="549" y="1259"/>
                  </a:lnTo>
                  <a:lnTo>
                    <a:pt x="548" y="1246"/>
                  </a:lnTo>
                  <a:lnTo>
                    <a:pt x="545" y="1233"/>
                  </a:lnTo>
                  <a:lnTo>
                    <a:pt x="536" y="1217"/>
                  </a:lnTo>
                  <a:lnTo>
                    <a:pt x="528" y="1206"/>
                  </a:lnTo>
                  <a:lnTo>
                    <a:pt x="517" y="1195"/>
                  </a:lnTo>
                  <a:lnTo>
                    <a:pt x="505" y="1186"/>
                  </a:lnTo>
                  <a:lnTo>
                    <a:pt x="493" y="1177"/>
                  </a:lnTo>
                  <a:lnTo>
                    <a:pt x="476" y="1171"/>
                  </a:lnTo>
                  <a:lnTo>
                    <a:pt x="461" y="1167"/>
                  </a:lnTo>
                  <a:lnTo>
                    <a:pt x="442" y="1162"/>
                  </a:lnTo>
                  <a:lnTo>
                    <a:pt x="424" y="1160"/>
                  </a:lnTo>
                  <a:lnTo>
                    <a:pt x="408" y="1156"/>
                  </a:lnTo>
                  <a:lnTo>
                    <a:pt x="389" y="1152"/>
                  </a:lnTo>
                  <a:lnTo>
                    <a:pt x="373" y="1145"/>
                  </a:lnTo>
                  <a:lnTo>
                    <a:pt x="353" y="1140"/>
                  </a:lnTo>
                  <a:lnTo>
                    <a:pt x="338" y="1133"/>
                  </a:lnTo>
                  <a:lnTo>
                    <a:pt x="327" y="1124"/>
                  </a:lnTo>
                  <a:lnTo>
                    <a:pt x="317" y="1111"/>
                  </a:lnTo>
                  <a:lnTo>
                    <a:pt x="310" y="1095"/>
                  </a:lnTo>
                  <a:lnTo>
                    <a:pt x="305" y="1073"/>
                  </a:lnTo>
                  <a:lnTo>
                    <a:pt x="304" y="1056"/>
                  </a:lnTo>
                  <a:lnTo>
                    <a:pt x="305" y="1037"/>
                  </a:lnTo>
                  <a:lnTo>
                    <a:pt x="307" y="1021"/>
                  </a:lnTo>
                  <a:lnTo>
                    <a:pt x="305" y="1003"/>
                  </a:lnTo>
                  <a:lnTo>
                    <a:pt x="300" y="989"/>
                  </a:lnTo>
                  <a:lnTo>
                    <a:pt x="290" y="974"/>
                  </a:lnTo>
                  <a:lnTo>
                    <a:pt x="280" y="964"/>
                  </a:lnTo>
                  <a:lnTo>
                    <a:pt x="269" y="955"/>
                  </a:lnTo>
                  <a:lnTo>
                    <a:pt x="252" y="948"/>
                  </a:lnTo>
                  <a:lnTo>
                    <a:pt x="234" y="942"/>
                  </a:lnTo>
                  <a:lnTo>
                    <a:pt x="215" y="940"/>
                  </a:lnTo>
                  <a:lnTo>
                    <a:pt x="199" y="938"/>
                  </a:lnTo>
                  <a:lnTo>
                    <a:pt x="180" y="938"/>
                  </a:lnTo>
                  <a:lnTo>
                    <a:pt x="164" y="940"/>
                  </a:lnTo>
                  <a:lnTo>
                    <a:pt x="148" y="941"/>
                  </a:lnTo>
                  <a:lnTo>
                    <a:pt x="132" y="943"/>
                  </a:lnTo>
                  <a:lnTo>
                    <a:pt x="116" y="945"/>
                  </a:lnTo>
                  <a:lnTo>
                    <a:pt x="89" y="945"/>
                  </a:lnTo>
                  <a:lnTo>
                    <a:pt x="72" y="944"/>
                  </a:lnTo>
                  <a:lnTo>
                    <a:pt x="54" y="940"/>
                  </a:lnTo>
                  <a:lnTo>
                    <a:pt x="41" y="933"/>
                  </a:lnTo>
                  <a:lnTo>
                    <a:pt x="27" y="923"/>
                  </a:lnTo>
                  <a:lnTo>
                    <a:pt x="17" y="911"/>
                  </a:lnTo>
                  <a:lnTo>
                    <a:pt x="11" y="898"/>
                  </a:lnTo>
                  <a:lnTo>
                    <a:pt x="3" y="873"/>
                  </a:lnTo>
                  <a:lnTo>
                    <a:pt x="2" y="847"/>
                  </a:lnTo>
                  <a:lnTo>
                    <a:pt x="1" y="822"/>
                  </a:lnTo>
                  <a:lnTo>
                    <a:pt x="0" y="789"/>
                  </a:lnTo>
                  <a:lnTo>
                    <a:pt x="2" y="761"/>
                  </a:lnTo>
                  <a:lnTo>
                    <a:pt x="3" y="731"/>
                  </a:lnTo>
                  <a:lnTo>
                    <a:pt x="4" y="704"/>
                  </a:lnTo>
                  <a:lnTo>
                    <a:pt x="6" y="676"/>
                  </a:lnTo>
                  <a:lnTo>
                    <a:pt x="9" y="655"/>
                  </a:lnTo>
                  <a:lnTo>
                    <a:pt x="13" y="631"/>
                  </a:lnTo>
                  <a:lnTo>
                    <a:pt x="17" y="613"/>
                  </a:lnTo>
                  <a:lnTo>
                    <a:pt x="23" y="601"/>
                  </a:lnTo>
                  <a:lnTo>
                    <a:pt x="33" y="589"/>
                  </a:lnTo>
                  <a:lnTo>
                    <a:pt x="43" y="582"/>
                  </a:lnTo>
                  <a:lnTo>
                    <a:pt x="56" y="573"/>
                  </a:lnTo>
                  <a:lnTo>
                    <a:pt x="68" y="571"/>
                  </a:lnTo>
                  <a:lnTo>
                    <a:pt x="83" y="568"/>
                  </a:lnTo>
                  <a:lnTo>
                    <a:pt x="102" y="567"/>
                  </a:lnTo>
                  <a:lnTo>
                    <a:pt x="119" y="568"/>
                  </a:lnTo>
                  <a:lnTo>
                    <a:pt x="143" y="571"/>
                  </a:lnTo>
                  <a:lnTo>
                    <a:pt x="163" y="572"/>
                  </a:lnTo>
                  <a:lnTo>
                    <a:pt x="180" y="573"/>
                  </a:lnTo>
                  <a:lnTo>
                    <a:pt x="204" y="574"/>
                  </a:lnTo>
                  <a:lnTo>
                    <a:pt x="229" y="571"/>
                  </a:lnTo>
                  <a:lnTo>
                    <a:pt x="249" y="567"/>
                  </a:lnTo>
                  <a:lnTo>
                    <a:pt x="269" y="559"/>
                  </a:lnTo>
                  <a:lnTo>
                    <a:pt x="281" y="552"/>
                  </a:lnTo>
                  <a:lnTo>
                    <a:pt x="294" y="540"/>
                  </a:lnTo>
                  <a:lnTo>
                    <a:pt x="304" y="525"/>
                  </a:lnTo>
                  <a:lnTo>
                    <a:pt x="310" y="510"/>
                  </a:lnTo>
                  <a:lnTo>
                    <a:pt x="313" y="494"/>
                  </a:lnTo>
                  <a:lnTo>
                    <a:pt x="312" y="482"/>
                  </a:lnTo>
                  <a:lnTo>
                    <a:pt x="310" y="459"/>
                  </a:lnTo>
                  <a:lnTo>
                    <a:pt x="312" y="437"/>
                  </a:lnTo>
                  <a:lnTo>
                    <a:pt x="316" y="419"/>
                  </a:lnTo>
                  <a:lnTo>
                    <a:pt x="321" y="403"/>
                  </a:lnTo>
                  <a:lnTo>
                    <a:pt x="329" y="392"/>
                  </a:lnTo>
                  <a:lnTo>
                    <a:pt x="344" y="380"/>
                  </a:lnTo>
                  <a:lnTo>
                    <a:pt x="360" y="371"/>
                  </a:lnTo>
                  <a:lnTo>
                    <a:pt x="380" y="365"/>
                  </a:lnTo>
                  <a:lnTo>
                    <a:pt x="401" y="359"/>
                  </a:lnTo>
                  <a:lnTo>
                    <a:pt x="418" y="355"/>
                  </a:lnTo>
                  <a:lnTo>
                    <a:pt x="439" y="352"/>
                  </a:lnTo>
                  <a:lnTo>
                    <a:pt x="460" y="347"/>
                  </a:lnTo>
                  <a:lnTo>
                    <a:pt x="483" y="341"/>
                  </a:lnTo>
                  <a:lnTo>
                    <a:pt x="506" y="331"/>
                  </a:lnTo>
                  <a:lnTo>
                    <a:pt x="525" y="316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14536" name="Rectangle 8"/>
            <p:cNvSpPr>
              <a:spLocks noChangeArrowheads="1"/>
            </p:cNvSpPr>
            <p:nvPr/>
          </p:nvSpPr>
          <p:spPr bwMode="auto">
            <a:xfrm>
              <a:off x="1753" y="1770"/>
              <a:ext cx="86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施工計畫書知識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Construction Plan</a:t>
              </a:r>
            </a:p>
          </p:txBody>
        </p:sp>
        <p:sp>
          <p:nvSpPr>
            <p:cNvPr id="1814537" name="Rectangle 9"/>
            <p:cNvSpPr>
              <a:spLocks noChangeArrowheads="1"/>
            </p:cNvSpPr>
            <p:nvPr/>
          </p:nvSpPr>
          <p:spPr bwMode="auto">
            <a:xfrm>
              <a:off x="3228" y="1770"/>
              <a:ext cx="83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假設工程知識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Temporary Work</a:t>
              </a:r>
            </a:p>
          </p:txBody>
        </p:sp>
        <p:sp>
          <p:nvSpPr>
            <p:cNvPr id="1814538" name="Rectangle 10"/>
            <p:cNvSpPr>
              <a:spLocks noChangeArrowheads="1"/>
            </p:cNvSpPr>
            <p:nvPr/>
          </p:nvSpPr>
          <p:spPr bwMode="auto">
            <a:xfrm>
              <a:off x="1626" y="3066"/>
              <a:ext cx="1014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新工法專業知識</a:t>
              </a:r>
            </a:p>
            <a:p>
              <a:pPr algn="ctr" eaLnBrk="0" hangingPunct="0">
                <a:defRPr/>
              </a:pPr>
              <a:r>
                <a:rPr lang="zh-TW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  </a:t>
              </a: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New Construction 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Method</a:t>
              </a:r>
            </a:p>
          </p:txBody>
        </p:sp>
        <p:sp>
          <p:nvSpPr>
            <p:cNvPr id="1814539" name="Rectangle 11"/>
            <p:cNvSpPr>
              <a:spLocks noChangeArrowheads="1"/>
            </p:cNvSpPr>
            <p:nvPr/>
          </p:nvSpPr>
          <p:spPr bwMode="auto">
            <a:xfrm>
              <a:off x="3169" y="3018"/>
              <a:ext cx="959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新材料專業知識</a:t>
              </a:r>
            </a:p>
            <a:p>
              <a:pPr algn="ctr" eaLnBrk="0" hangingPunct="0">
                <a:defRPr/>
              </a:pPr>
              <a:r>
                <a:rPr lang="zh-TW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New Construction 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Material</a:t>
              </a:r>
            </a:p>
            <a:p>
              <a:pPr algn="ctr" eaLnBrk="0" hangingPunct="0">
                <a:defRPr/>
              </a:pPr>
              <a:endParaRPr lang="zh-TW" altLang="zh-TW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5647" name="Rectangle 12"/>
            <p:cNvSpPr>
              <a:spLocks noChangeArrowheads="1"/>
            </p:cNvSpPr>
            <p:nvPr/>
          </p:nvSpPr>
          <p:spPr bwMode="auto">
            <a:xfrm>
              <a:off x="2507" y="2442"/>
              <a:ext cx="842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zh-TW" altLang="en-US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規範、法規知識</a:t>
              </a:r>
            </a:p>
            <a:p>
              <a:pPr algn="ctr" eaLnBrk="0" hangingPunct="0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Specification &amp;</a:t>
              </a:r>
            </a:p>
            <a:p>
              <a:pPr algn="ctr" eaLnBrk="0" hangingPunct="0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Code</a:t>
              </a:r>
            </a:p>
          </p:txBody>
        </p:sp>
      </p:grpSp>
      <p:sp>
        <p:nvSpPr>
          <p:cNvPr id="325636" name="Rectangle 13" descr="寬右斜對角線"/>
          <p:cNvSpPr>
            <a:spLocks noChangeArrowheads="1"/>
          </p:cNvSpPr>
          <p:nvPr/>
        </p:nvSpPr>
        <p:spPr bwMode="auto">
          <a:xfrm>
            <a:off x="1392238" y="95250"/>
            <a:ext cx="619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4000">
                <a:latin typeface="Times New Roman" pitchFamily="18" charset="0"/>
                <a:ea typeface="標楷體" pitchFamily="65" charset="-120"/>
              </a:rPr>
              <a:t>技術研發部 </a:t>
            </a:r>
            <a:r>
              <a:rPr kumimoji="0" lang="en-US" altLang="zh-TW" sz="4000">
                <a:latin typeface="Times New Roman" pitchFamily="18" charset="0"/>
                <a:ea typeface="標楷體" pitchFamily="65" charset="-120"/>
              </a:rPr>
              <a:t>- </a:t>
            </a:r>
            <a:r>
              <a:rPr kumimoji="0" lang="zh-TW" altLang="en-US" sz="4000">
                <a:latin typeface="Times New Roman" pitchFamily="18" charset="0"/>
                <a:ea typeface="標楷體" pitchFamily="65" charset="-120"/>
              </a:rPr>
              <a:t>現有知識範疇</a:t>
            </a:r>
            <a:endParaRPr kumimoji="0" lang="zh-TW" altLang="zh-TW" sz="40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5637" name="Rectangle 15" descr="寬右斜對角線"/>
          <p:cNvSpPr>
            <a:spLocks noChangeArrowheads="1"/>
          </p:cNvSpPr>
          <p:nvPr/>
        </p:nvSpPr>
        <p:spPr bwMode="auto">
          <a:xfrm>
            <a:off x="3222625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7EDE9-7408-4960-A349-818F6269CA60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1815578" name="Group 26"/>
          <p:cNvGraphicFramePr>
            <a:graphicFrameLocks noGrp="1"/>
          </p:cNvGraphicFramePr>
          <p:nvPr/>
        </p:nvGraphicFramePr>
        <p:xfrm>
          <a:off x="503238" y="271463"/>
          <a:ext cx="8099425" cy="5478463"/>
        </p:xfrm>
        <a:graphic>
          <a:graphicData uri="http://schemas.openxmlformats.org/drawingml/2006/table">
            <a:tbl>
              <a:tblPr/>
              <a:tblGrid>
                <a:gridCol w="3116262"/>
                <a:gridCol w="4983163"/>
              </a:tblGrid>
              <a:tr h="677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技術研發部 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-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現有知識一覽表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施工計畫書知識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地工領域之專業知識。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裝修領域之專業知識。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假設工程知識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開挖支撐領域之專業知識。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揚重配置領域之專業知識。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模版支撐領域之專業知識。</a:t>
                      </a:r>
                      <a:endParaRPr kumimoji="1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新工法專業知識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潛遁工法之專業知識。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橋樑工法之專業知識。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預鑄工法之專業知識。</a:t>
                      </a:r>
                      <a:endParaRPr kumimoji="1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新材料專業知識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高性能混凝土領域之專業知識。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隔震、減震設備領域之專業知識。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防火、防水材料領域之專業知識。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規範、法規知識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設計領域之規範、法規知識。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營造施工領域之規範、法規知識。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材料應用領域之規範、法規知識。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26682" name="Rectangle 25" descr="寬右斜對角線"/>
          <p:cNvSpPr>
            <a:spLocks noChangeArrowheads="1"/>
          </p:cNvSpPr>
          <p:nvPr/>
        </p:nvSpPr>
        <p:spPr bwMode="auto">
          <a:xfrm>
            <a:off x="3402013" y="603885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A2B54-EAEF-440E-AAB6-5A44026D3EA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0" y="1371600"/>
          <a:ext cx="9144000" cy="438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工作表" r:id="rId4" imgW="10449151" imgH="4886687" progId="Excel.Sheet.8">
                  <p:embed/>
                </p:oleObj>
              </mc:Choice>
              <mc:Fallback>
                <p:oleObj name="工作表" r:id="rId4" imgW="10449151" imgH="488668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144000" cy="4384675"/>
                      </a:xfrm>
                      <a:prstGeom prst="rect">
                        <a:avLst/>
                      </a:prstGeom>
                      <a:solidFill>
                        <a:srgbClr val="CC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CC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6579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知識屬性分析</a:t>
            </a:r>
          </a:p>
        </p:txBody>
      </p:sp>
      <p:sp>
        <p:nvSpPr>
          <p:cNvPr id="33797" name="Rectangle 5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61B18-18EF-4FCF-A93A-268EB25A294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27683" name="Rectangle 2" descr="褐色大理石"/>
          <p:cNvSpPr>
            <a:spLocks noChangeArrowheads="1"/>
          </p:cNvSpPr>
          <p:nvPr/>
        </p:nvSpPr>
        <p:spPr bwMode="auto">
          <a:xfrm>
            <a:off x="685800" y="3581400"/>
            <a:ext cx="12192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4" name="AutoShape 3"/>
          <p:cNvSpPr>
            <a:spLocks noChangeArrowheads="1"/>
          </p:cNvSpPr>
          <p:nvPr/>
        </p:nvSpPr>
        <p:spPr bwMode="auto">
          <a:xfrm>
            <a:off x="1792288" y="88900"/>
            <a:ext cx="1054100" cy="1046163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5" name="Text Box 4" descr="寬右斜對角線"/>
          <p:cNvSpPr txBox="1">
            <a:spLocks noChangeArrowheads="1"/>
          </p:cNvSpPr>
          <p:nvPr/>
        </p:nvSpPr>
        <p:spPr bwMode="auto">
          <a:xfrm>
            <a:off x="4500563" y="0"/>
            <a:ext cx="2890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1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7706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7708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7749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50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751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7710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1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2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3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4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5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6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7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8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9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0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1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7722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3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4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5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6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7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8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9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0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1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2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7733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7734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7735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7736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7737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7738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7739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7740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7741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2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3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4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7745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7746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7747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7748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7691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2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3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4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5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6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7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8" name="Rectangle 60" descr="寬右斜對角線"/>
            <p:cNvSpPr>
              <a:spLocks noChangeArrowheads="1"/>
            </p:cNvSpPr>
            <p:nvPr/>
          </p:nvSpPr>
          <p:spPr bwMode="auto">
            <a:xfrm>
              <a:off x="52" y="3274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</a:p>
          </p:txBody>
        </p:sp>
        <p:sp>
          <p:nvSpPr>
            <p:cNvPr id="327699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0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01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02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42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CCFF"/>
                  </a:solidFill>
                  <a:latin typeface="Times New Roman" pitchFamily="18" charset="0"/>
                  <a:ea typeface="標楷體" pitchFamily="65" charset="-120"/>
                </a:rPr>
                <a:t>經營關鍵知識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3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66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9999"/>
                  </a:solidFill>
                  <a:latin typeface="Times New Roman" pitchFamily="18" charset="0"/>
                  <a:ea typeface="標楷體" pitchFamily="65" charset="-120"/>
                </a:rPr>
                <a:t>營運關鍵知識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4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42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CCFF"/>
                  </a:solidFill>
                  <a:latin typeface="Times New Roman" pitchFamily="18" charset="0"/>
                  <a:ea typeface="標楷體" pitchFamily="65" charset="-120"/>
                </a:rPr>
                <a:t>經營缺口知識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5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66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9999"/>
                  </a:solidFill>
                  <a:latin typeface="Times New Roman" pitchFamily="18" charset="0"/>
                  <a:ea typeface="標楷體" pitchFamily="65" charset="-120"/>
                </a:rPr>
                <a:t>營運缺口知識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27688" name="Text Box 68"/>
          <p:cNvSpPr txBox="1">
            <a:spLocks noChangeArrowheads="1"/>
          </p:cNvSpPr>
          <p:nvPr/>
        </p:nvSpPr>
        <p:spPr bwMode="auto">
          <a:xfrm>
            <a:off x="3733800" y="2814638"/>
            <a:ext cx="5329238" cy="2720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關於「新工法」引進及研發的知識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存在於決策管理階層。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重點在於對新工法技術的蒐集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與研究。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攸關公司未來業務發展的擬定。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新工法知識與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亦是未來經營目標之重點。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公司永續經營之必備相關知識。</a:t>
            </a:r>
          </a:p>
        </p:txBody>
      </p:sp>
      <p:sp>
        <p:nvSpPr>
          <p:cNvPr id="327689" name="Rectangle 69"/>
          <p:cNvSpPr>
            <a:spLocks noChangeArrowheads="1"/>
          </p:cNvSpPr>
          <p:nvPr/>
        </p:nvSpPr>
        <p:spPr bwMode="auto">
          <a:xfrm>
            <a:off x="4616450" y="728663"/>
            <a:ext cx="2835275" cy="1350962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策略層次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未將發生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7690" name="Rectangle 71" descr="寬右斜對角線"/>
          <p:cNvSpPr>
            <a:spLocks noChangeArrowheads="1"/>
          </p:cNvSpPr>
          <p:nvPr/>
        </p:nvSpPr>
        <p:spPr bwMode="auto">
          <a:xfrm>
            <a:off x="3222625" y="6129338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44F07-4642-4C08-A6FE-5E0587EE133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28707" name="Rectangle 2" descr="褐色大理石"/>
          <p:cNvSpPr>
            <a:spLocks noChangeArrowheads="1"/>
          </p:cNvSpPr>
          <p:nvPr/>
        </p:nvSpPr>
        <p:spPr bwMode="auto">
          <a:xfrm>
            <a:off x="1905000" y="4572000"/>
            <a:ext cx="11430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8708" name="AutoShape 3"/>
          <p:cNvSpPr>
            <a:spLocks noChangeArrowheads="1"/>
          </p:cNvSpPr>
          <p:nvPr/>
        </p:nvSpPr>
        <p:spPr bwMode="auto">
          <a:xfrm>
            <a:off x="1524000" y="1143000"/>
            <a:ext cx="1066800" cy="1066800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8709" name="Text Box 4" descr="寬右斜對角線"/>
          <p:cNvSpPr txBox="1">
            <a:spLocks noChangeArrowheads="1"/>
          </p:cNvSpPr>
          <p:nvPr/>
        </p:nvSpPr>
        <p:spPr bwMode="auto">
          <a:xfrm>
            <a:off x="4643438" y="0"/>
            <a:ext cx="2747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4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8730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8732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8773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774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8775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8734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5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6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7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8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9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0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1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2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3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4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5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8746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7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8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9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0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1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2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3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4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5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6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8757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8758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8759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8760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8761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8762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8763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8764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8765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6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7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8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8769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8770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8771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8772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8715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6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7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8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19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0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1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2" name="Rectangle 60" descr="寬右斜對角線"/>
            <p:cNvSpPr>
              <a:spLocks noChangeArrowheads="1"/>
            </p:cNvSpPr>
            <p:nvPr/>
          </p:nvSpPr>
          <p:spPr bwMode="auto">
            <a:xfrm>
              <a:off x="28" y="326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3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4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25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26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328727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328728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經營缺口知識</a:t>
              </a:r>
            </a:p>
          </p:txBody>
        </p:sp>
        <p:sp>
          <p:nvSpPr>
            <p:cNvPr id="328729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營運缺口知識</a:t>
              </a:r>
            </a:p>
          </p:txBody>
        </p:sp>
      </p:grpSp>
      <p:sp>
        <p:nvSpPr>
          <p:cNvPr id="328712" name="Text Box 68"/>
          <p:cNvSpPr txBox="1">
            <a:spLocks noChangeArrowheads="1"/>
          </p:cNvSpPr>
          <p:nvPr/>
        </p:nvSpPr>
        <p:spPr bwMode="auto">
          <a:xfrm>
            <a:off x="3536950" y="2798763"/>
            <a:ext cx="5329238" cy="30495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關於「規範、法規」熟悉與更新</a:t>
            </a:r>
          </a:p>
          <a:p>
            <a:pPr fontAlgn="ctr">
              <a:lnSpc>
                <a:spcPct val="90000"/>
              </a:lnSpc>
            </a:pP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      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存在於作業層次。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重點在於對規範、法規的更新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與傳播。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攸關工地執行的依據與標準。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規範、法規與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亦是公司施工品質之重點。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公司提昇品質之必備相關知識。</a:t>
            </a:r>
          </a:p>
        </p:txBody>
      </p:sp>
      <p:sp>
        <p:nvSpPr>
          <p:cNvPr id="328713" name="Rectangle 69"/>
          <p:cNvSpPr>
            <a:spLocks noChangeArrowheads="1"/>
          </p:cNvSpPr>
          <p:nvPr/>
        </p:nvSpPr>
        <p:spPr bwMode="auto">
          <a:xfrm>
            <a:off x="4616450" y="638175"/>
            <a:ext cx="3124200" cy="1441450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作業層次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正已發生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8714" name="Rectangle 72" descr="寬右斜對角線"/>
          <p:cNvSpPr>
            <a:spLocks noChangeArrowheads="1"/>
          </p:cNvSpPr>
          <p:nvPr/>
        </p:nvSpPr>
        <p:spPr bwMode="auto">
          <a:xfrm>
            <a:off x="3492500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C918B-646A-4CED-A06B-D8C54E1FD891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29731" name="Rectangle 2" descr="褐色大理石"/>
          <p:cNvSpPr>
            <a:spLocks noChangeArrowheads="1"/>
          </p:cNvSpPr>
          <p:nvPr/>
        </p:nvSpPr>
        <p:spPr bwMode="auto">
          <a:xfrm>
            <a:off x="685800" y="4572000"/>
            <a:ext cx="12192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9732" name="AutoShape 3"/>
          <p:cNvSpPr>
            <a:spLocks noChangeArrowheads="1"/>
          </p:cNvSpPr>
          <p:nvPr/>
        </p:nvSpPr>
        <p:spPr bwMode="auto">
          <a:xfrm>
            <a:off x="1466850" y="323850"/>
            <a:ext cx="1143000" cy="1066800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9733" name="Text Box 4" descr="寬右斜對角線"/>
          <p:cNvSpPr txBox="1">
            <a:spLocks noChangeArrowheads="1"/>
          </p:cNvSpPr>
          <p:nvPr/>
        </p:nvSpPr>
        <p:spPr bwMode="auto">
          <a:xfrm>
            <a:off x="4500563" y="0"/>
            <a:ext cx="2890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2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9754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9756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9797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9798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99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9758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59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0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1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2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3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4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5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6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7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8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9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9770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1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2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3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4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5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6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7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8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9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80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9781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9782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9783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9784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9785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9786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9787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9788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9789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0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1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2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9793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9794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9795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9796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9739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0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1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2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3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4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5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6" name="Rectangle 60" descr="寬右斜對角線"/>
            <p:cNvSpPr>
              <a:spLocks noChangeArrowheads="1"/>
            </p:cNvSpPr>
            <p:nvPr/>
          </p:nvSpPr>
          <p:spPr bwMode="auto">
            <a:xfrm>
              <a:off x="52" y="3274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</a:p>
          </p:txBody>
        </p:sp>
        <p:sp>
          <p:nvSpPr>
            <p:cNvPr id="329747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8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9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50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329751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329752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經營缺口知識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53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營運缺口知識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29736" name="Text Box 68"/>
          <p:cNvSpPr txBox="1">
            <a:spLocks noChangeArrowheads="1"/>
          </p:cNvSpPr>
          <p:nvPr/>
        </p:nvSpPr>
        <p:spPr bwMode="auto">
          <a:xfrm>
            <a:off x="3205163" y="2905125"/>
            <a:ext cx="5776912" cy="2720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關於「新材料」開發應用的知識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存在於作業層次。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重點在於對新材料的創新與應用。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攸關公司創新與經營成本。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新材料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關聯性高，但卻是公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司求新求變的重點。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公司提昇企業形象之必備相關知識。</a:t>
            </a:r>
          </a:p>
        </p:txBody>
      </p:sp>
      <p:sp>
        <p:nvSpPr>
          <p:cNvPr id="329737" name="Rectangle 69"/>
          <p:cNvSpPr>
            <a:spLocks noChangeArrowheads="1"/>
          </p:cNvSpPr>
          <p:nvPr/>
        </p:nvSpPr>
        <p:spPr bwMode="auto">
          <a:xfrm>
            <a:off x="4648200" y="863600"/>
            <a:ext cx="3124200" cy="1304925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作業層次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未將發生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9738" name="Rectangle 71" descr="寬右斜對角線"/>
          <p:cNvSpPr>
            <a:spLocks noChangeArrowheads="1"/>
          </p:cNvSpPr>
          <p:nvPr/>
        </p:nvSpPr>
        <p:spPr bwMode="auto">
          <a:xfrm>
            <a:off x="3492500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793</Words>
  <Application>Microsoft Office PowerPoint</Application>
  <PresentationFormat>如螢幕大小 (4:3)</PresentationFormat>
  <Paragraphs>190</Paragraphs>
  <Slides>9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20" baseType="lpstr">
      <vt:lpstr>Monotype Sorts</vt:lpstr>
      <vt:lpstr>華康粗圓體</vt:lpstr>
      <vt:lpstr>新細明體</vt:lpstr>
      <vt:lpstr>標楷體</vt:lpstr>
      <vt:lpstr>Arial</vt:lpstr>
      <vt:lpstr>Calibri</vt:lpstr>
      <vt:lpstr>Symbol</vt:lpstr>
      <vt:lpstr>Times New Roman</vt:lpstr>
      <vt:lpstr>Wingdings</vt:lpstr>
      <vt:lpstr>教學目標</vt:lpstr>
      <vt:lpstr>工作表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2010-07-13T15:03:46Z</dcterms:created>
  <dcterms:modified xsi:type="dcterms:W3CDTF">2017-09-12T06:14:04Z</dcterms:modified>
</cp:coreProperties>
</file>